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92" r:id="rId4"/>
    <p:sldId id="293" r:id="rId5"/>
    <p:sldId id="265" r:id="rId6"/>
    <p:sldId id="257" r:id="rId7"/>
    <p:sldId id="274" r:id="rId8"/>
    <p:sldId id="275" r:id="rId9"/>
    <p:sldId id="276" r:id="rId10"/>
    <p:sldId id="294" r:id="rId11"/>
    <p:sldId id="295" r:id="rId12"/>
    <p:sldId id="312" r:id="rId13"/>
    <p:sldId id="313" r:id="rId14"/>
    <p:sldId id="290" r:id="rId15"/>
    <p:sldId id="314" r:id="rId16"/>
    <p:sldId id="297" r:id="rId17"/>
    <p:sldId id="298" r:id="rId18"/>
    <p:sldId id="296" r:id="rId19"/>
    <p:sldId id="315" r:id="rId20"/>
    <p:sldId id="316" r:id="rId21"/>
    <p:sldId id="317" r:id="rId22"/>
    <p:sldId id="318" r:id="rId23"/>
    <p:sldId id="319" r:id="rId24"/>
    <p:sldId id="320" r:id="rId25"/>
    <p:sldId id="321" r:id="rId26"/>
    <p:sldId id="322" r:id="rId27"/>
    <p:sldId id="323" r:id="rId28"/>
    <p:sldId id="324" r:id="rId29"/>
    <p:sldId id="326" r:id="rId30"/>
    <p:sldId id="325" r:id="rId31"/>
    <p:sldId id="327" r:id="rId32"/>
    <p:sldId id="328" r:id="rId33"/>
    <p:sldId id="329" r:id="rId34"/>
    <p:sldId id="330" r:id="rId35"/>
    <p:sldId id="331" r:id="rId36"/>
    <p:sldId id="332" r:id="rId37"/>
    <p:sldId id="334" r:id="rId38"/>
    <p:sldId id="260" r:id="rId39"/>
    <p:sldId id="262" r:id="rId40"/>
    <p:sldId id="263" r:id="rId41"/>
    <p:sldId id="264" r:id="rId42"/>
    <p:sldId id="266" r:id="rId43"/>
    <p:sldId id="267" r:id="rId44"/>
    <p:sldId id="343" r:id="rId45"/>
    <p:sldId id="300" r:id="rId46"/>
    <p:sldId id="301" r:id="rId47"/>
    <p:sldId id="299" r:id="rId48"/>
    <p:sldId id="333" r:id="rId49"/>
    <p:sldId id="344" r:id="rId50"/>
    <p:sldId id="303" r:id="rId51"/>
    <p:sldId id="302" r:id="rId52"/>
    <p:sldId id="304" r:id="rId53"/>
    <p:sldId id="305" r:id="rId54"/>
    <p:sldId id="306" r:id="rId55"/>
    <p:sldId id="335" r:id="rId56"/>
    <p:sldId id="336" r:id="rId57"/>
    <p:sldId id="337" r:id="rId58"/>
    <p:sldId id="338" r:id="rId59"/>
    <p:sldId id="339" r:id="rId60"/>
    <p:sldId id="340" r:id="rId61"/>
    <p:sldId id="308" r:id="rId62"/>
    <p:sldId id="307" r:id="rId63"/>
    <p:sldId id="310" r:id="rId64"/>
    <p:sldId id="311" r:id="rId65"/>
    <p:sldId id="286" r:id="rId66"/>
    <p:sldId id="287" r:id="rId67"/>
    <p:sldId id="342" r:id="rId68"/>
    <p:sldId id="341" r:id="rId69"/>
    <p:sldId id="284" r:id="rId7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85765" autoAdjust="0"/>
  </p:normalViewPr>
  <p:slideViewPr>
    <p:cSldViewPr snapToGrid="0">
      <p:cViewPr varScale="1">
        <p:scale>
          <a:sx n="98" d="100"/>
          <a:sy n="98" d="100"/>
        </p:scale>
        <p:origin x="104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51EE1D0C-5AE1-4729-B78C-23A29FD0A7A3}" type="datetimeFigureOut">
              <a:rPr lang="es-ES" smtClean="0"/>
              <a:t>24/08/2020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11424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51EE1D0C-5AE1-4729-B78C-23A29FD0A7A3}" type="datetimeFigureOut">
              <a:rPr lang="es-ES" smtClean="0"/>
              <a:t>24/08/2020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2769941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51EE1D0C-5AE1-4729-B78C-23A29FD0A7A3}" type="datetimeFigureOut">
              <a:rPr lang="es-ES" smtClean="0"/>
              <a:t>24/08/2020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2837023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51EE1D0C-5AE1-4729-B78C-23A29FD0A7A3}" type="datetimeFigureOut">
              <a:rPr lang="es-ES" smtClean="0"/>
              <a:t>24/08/2020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210448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51EE1D0C-5AE1-4729-B78C-23A29FD0A7A3}" type="datetimeFigureOut">
              <a:rPr lang="es-ES" smtClean="0"/>
              <a:t>24/08/2020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1122743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51EE1D0C-5AE1-4729-B78C-23A29FD0A7A3}" type="datetimeFigureOut">
              <a:rPr lang="es-ES" smtClean="0"/>
              <a:t>24/08/2020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2398994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51EE1D0C-5AE1-4729-B78C-23A29FD0A7A3}" type="datetimeFigureOut">
              <a:rPr lang="es-ES" smtClean="0"/>
              <a:t>24/08/2020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3933231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51EE1D0C-5AE1-4729-B78C-23A29FD0A7A3}" type="datetimeFigureOut">
              <a:rPr lang="es-ES" smtClean="0"/>
              <a:t>24/08/2020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155313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1EE1D0C-5AE1-4729-B78C-23A29FD0A7A3}" type="datetimeFigureOut">
              <a:rPr lang="es-ES" smtClean="0"/>
              <a:t>24/08/2020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120228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51EE1D0C-5AE1-4729-B78C-23A29FD0A7A3}" type="datetimeFigureOut">
              <a:rPr lang="es-ES" smtClean="0"/>
              <a:t>24/08/2020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3521378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51EE1D0C-5AE1-4729-B78C-23A29FD0A7A3}" type="datetimeFigureOut">
              <a:rPr lang="es-ES" smtClean="0"/>
              <a:t>24/08/2020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2C6EF88-232A-4BD3-82B2-5A258B43B546}" type="slidenum">
              <a:rPr lang="es-ES" smtClean="0"/>
              <a:t>‹Nº›</a:t>
            </a:fld>
            <a:endParaRPr lang="es-ES"/>
          </a:p>
        </p:txBody>
      </p:sp>
    </p:spTree>
    <p:extLst>
      <p:ext uri="{BB962C8B-B14F-4D97-AF65-F5344CB8AC3E}">
        <p14:creationId xmlns:p14="http://schemas.microsoft.com/office/powerpoint/2010/main" val="394543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E1D0C-5AE1-4729-B78C-23A29FD0A7A3}" type="datetimeFigureOut">
              <a:rPr lang="es-ES" smtClean="0"/>
              <a:t>24/08/2020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6EF88-232A-4BD3-82B2-5A258B43B546}" type="slidenum">
              <a:rPr lang="es-ES" smtClean="0"/>
              <a:t>‹Nº›</a:t>
            </a:fld>
            <a:endParaRPr lang="es-ES"/>
          </a:p>
        </p:txBody>
      </p:sp>
    </p:spTree>
    <p:extLst>
      <p:ext uri="{BB962C8B-B14F-4D97-AF65-F5344CB8AC3E}">
        <p14:creationId xmlns:p14="http://schemas.microsoft.com/office/powerpoint/2010/main" val="253318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2.stat.unibo.it/montanari/Didattica/Multivariate/Discriminant_analysis.pdf" TargetMode="External"/><Relationship Id="rId2" Type="http://schemas.openxmlformats.org/officeDocument/2006/relationships/hyperlink" Target="http://halweb.uc3m.es/esp/Personal/personas/jmmarin/esp/DM/tema1dm.pdf"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rpubs.com/ifn1411/LDA" TargetMode="External"/><Relationship Id="rId3" Type="http://schemas.openxmlformats.org/officeDocument/2006/relationships/hyperlink" Target="https://rpubs.com/shpotes/277311" TargetMode="External"/><Relationship Id="rId7" Type="http://schemas.openxmlformats.org/officeDocument/2006/relationships/hyperlink" Target="https://rpubs.com/Nolan/298913" TargetMode="External"/><Relationship Id="rId2" Type="http://schemas.openxmlformats.org/officeDocument/2006/relationships/hyperlink" Target="https://rpubs.com/Joaquin_AR/233932" TargetMode="External"/><Relationship Id="rId1" Type="http://schemas.openxmlformats.org/officeDocument/2006/relationships/slideLayout" Target="../slideLayouts/slideLayout2.xml"/><Relationship Id="rId6" Type="http://schemas.openxmlformats.org/officeDocument/2006/relationships/hyperlink" Target="https://www.statmethods.net/advstats/discriminant.html" TargetMode="External"/><Relationship Id="rId5" Type="http://schemas.openxmlformats.org/officeDocument/2006/relationships/hyperlink" Target="http://halweb.uc3m.es/esp/Personal/personas/jmmarin/esp/DM/tema1dm.pdf" TargetMode="External"/><Relationship Id="rId10" Type="http://schemas.openxmlformats.org/officeDocument/2006/relationships/hyperlink" Target="https://github.com/avrilcoghlan/LittleBookofRMultivariateAnalysis/blob/master/src/multivariateanalysis.rst" TargetMode="External"/><Relationship Id="rId4" Type="http://schemas.openxmlformats.org/officeDocument/2006/relationships/hyperlink" Target="https://www.ecured.cu/Analisis_discriminante_en_R" TargetMode="External"/><Relationship Id="rId9" Type="http://schemas.openxmlformats.org/officeDocument/2006/relationships/hyperlink" Target="https://rstudio-pubsstatic.s3.amazonaws.com/35817_2552e05f1d4e4db8ba87b334101a43da.htm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medium.com/@Mandysidana/machine-learning-types-of-classification-9497bd4f2e14" TargetMode="Externa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05097" y="77334"/>
            <a:ext cx="11364685" cy="708729"/>
          </a:xfrm>
        </p:spPr>
        <p:txBody>
          <a:bodyPr>
            <a:normAutofit fontScale="90000"/>
          </a:bodyPr>
          <a:lstStyle/>
          <a:p>
            <a:r>
              <a:rPr lang="es-CR" sz="4800" b="1" dirty="0"/>
              <a:t>Análisis discriminante</a:t>
            </a:r>
            <a:endParaRPr lang="es-ES" sz="4800" b="1" dirty="0"/>
          </a:p>
        </p:txBody>
      </p:sp>
      <p:sp>
        <p:nvSpPr>
          <p:cNvPr id="3" name="Subtítulo 2"/>
          <p:cNvSpPr>
            <a:spLocks noGrp="1"/>
          </p:cNvSpPr>
          <p:nvPr>
            <p:ph type="subTitle" idx="1"/>
          </p:nvPr>
        </p:nvSpPr>
        <p:spPr>
          <a:xfrm>
            <a:off x="2998496" y="6260087"/>
            <a:ext cx="9144000" cy="548640"/>
          </a:xfrm>
        </p:spPr>
        <p:txBody>
          <a:bodyPr/>
          <a:lstStyle/>
          <a:p>
            <a:pPr algn="r"/>
            <a:r>
              <a:rPr lang="es-CR" b="1" dirty="0"/>
              <a:t>Oscar Centeno Mora</a:t>
            </a:r>
            <a:endParaRPr lang="es-ES" b="1" dirty="0"/>
          </a:p>
        </p:txBody>
      </p:sp>
      <p:pic>
        <p:nvPicPr>
          <p:cNvPr id="1026" name="Picture 2" descr="Resultado de imagen para discriminant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l="8519" t="8489" r="8501" b="5677"/>
          <a:stretch/>
        </p:blipFill>
        <p:spPr bwMode="auto">
          <a:xfrm>
            <a:off x="345153" y="1190464"/>
            <a:ext cx="6134149" cy="45044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iscriminant analysis"/>
          <p:cNvPicPr>
            <a:picLocks noChangeAspect="1" noChangeArrowheads="1"/>
          </p:cNvPicPr>
          <p:nvPr/>
        </p:nvPicPr>
        <p:blipFill rotWithShape="1">
          <a:blip r:embed="rId3">
            <a:extLst>
              <a:ext uri="{28A0092B-C50C-407E-A947-70E740481C1C}">
                <a14:useLocalDpi xmlns:a14="http://schemas.microsoft.com/office/drawing/2010/main" val="0"/>
              </a:ext>
            </a:extLst>
          </a:blip>
          <a:srcRect l="8063" t="5480" r="7094" b="5538"/>
          <a:stretch/>
        </p:blipFill>
        <p:spPr bwMode="auto">
          <a:xfrm>
            <a:off x="7027660" y="1493590"/>
            <a:ext cx="4955793" cy="3898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61698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clasificación</a:t>
            </a:r>
          </a:p>
        </p:txBody>
      </p:sp>
    </p:spTree>
    <p:extLst>
      <p:ext uri="{BB962C8B-B14F-4D97-AF65-F5344CB8AC3E}">
        <p14:creationId xmlns:p14="http://schemas.microsoft.com/office/powerpoint/2010/main" val="364490440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clasificación</a:t>
            </a:r>
          </a:p>
        </p:txBody>
      </p:sp>
      <p:sp>
        <p:nvSpPr>
          <p:cNvPr id="7" name="6 Rectángulo"/>
          <p:cNvSpPr/>
          <p:nvPr/>
        </p:nvSpPr>
        <p:spPr>
          <a:xfrm>
            <a:off x="5601924" y="3374921"/>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Variables</a:t>
            </a:r>
          </a:p>
        </p:txBody>
      </p:sp>
      <p:sp>
        <p:nvSpPr>
          <p:cNvPr id="10" name="9 Rectángulo"/>
          <p:cNvSpPr/>
          <p:nvPr/>
        </p:nvSpPr>
        <p:spPr>
          <a:xfrm>
            <a:off x="5601924" y="4023653"/>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Objetivos</a:t>
            </a:r>
          </a:p>
        </p:txBody>
      </p:sp>
      <p:sp>
        <p:nvSpPr>
          <p:cNvPr id="11" name="10 Rectángulo"/>
          <p:cNvSpPr/>
          <p:nvPr/>
        </p:nvSpPr>
        <p:spPr>
          <a:xfrm>
            <a:off x="5601924" y="4705442"/>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Técnicas de clasificación</a:t>
            </a:r>
          </a:p>
        </p:txBody>
      </p:sp>
    </p:spTree>
    <p:extLst>
      <p:ext uri="{BB962C8B-B14F-4D97-AF65-F5344CB8AC3E}">
        <p14:creationId xmlns:p14="http://schemas.microsoft.com/office/powerpoint/2010/main" val="168625563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D4F2-0EA1-42B5-9E76-13EC7BDBF555}"/>
              </a:ext>
            </a:extLst>
          </p:cNvPr>
          <p:cNvSpPr>
            <a:spLocks noGrp="1"/>
          </p:cNvSpPr>
          <p:nvPr>
            <p:ph type="title"/>
          </p:nvPr>
        </p:nvSpPr>
        <p:spPr>
          <a:xfrm>
            <a:off x="87552" y="83020"/>
            <a:ext cx="12013657" cy="724372"/>
          </a:xfrm>
        </p:spPr>
        <p:txBody>
          <a:bodyPr/>
          <a:lstStyle/>
          <a:p>
            <a:pPr algn="ctr"/>
            <a:r>
              <a:rPr lang="es-CR" dirty="0"/>
              <a:t>La clasificación</a:t>
            </a:r>
            <a:endParaRPr lang="en-US" dirty="0"/>
          </a:p>
        </p:txBody>
      </p:sp>
      <p:sp>
        <p:nvSpPr>
          <p:cNvPr id="3" name="Content Placeholder 2">
            <a:extLst>
              <a:ext uri="{FF2B5EF4-FFF2-40B4-BE49-F238E27FC236}">
                <a16:creationId xmlns:a16="http://schemas.microsoft.com/office/drawing/2014/main" id="{773EEBF3-D6C5-4940-ADC0-1D819C4A88D8}"/>
              </a:ext>
            </a:extLst>
          </p:cNvPr>
          <p:cNvSpPr>
            <a:spLocks noGrp="1"/>
          </p:cNvSpPr>
          <p:nvPr>
            <p:ph idx="1"/>
          </p:nvPr>
        </p:nvSpPr>
        <p:spPr/>
        <p:txBody>
          <a:bodyPr/>
          <a:lstStyle/>
          <a:p>
            <a:endParaRPr lang="en-US"/>
          </a:p>
        </p:txBody>
      </p:sp>
      <p:pic>
        <p:nvPicPr>
          <p:cNvPr id="1026" name="Picture 2" descr="Resultado de imagen para question">
            <a:extLst>
              <a:ext uri="{FF2B5EF4-FFF2-40B4-BE49-F238E27FC236}">
                <a16:creationId xmlns:a16="http://schemas.microsoft.com/office/drawing/2014/main" id="{EBF9534C-05D7-4486-A506-5A91AC8B1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653" y="1059652"/>
            <a:ext cx="11648267" cy="560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0457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80E26B-3427-4886-8658-72A12155B6F6}"/>
              </a:ext>
            </a:extLst>
          </p:cNvPr>
          <p:cNvSpPr>
            <a:spLocks noGrp="1"/>
          </p:cNvSpPr>
          <p:nvPr>
            <p:ph idx="1"/>
          </p:nvPr>
        </p:nvSpPr>
        <p:spPr>
          <a:xfrm>
            <a:off x="185638" y="1000408"/>
            <a:ext cx="11817483" cy="4351338"/>
          </a:xfrm>
        </p:spPr>
        <p:txBody>
          <a:bodyPr>
            <a:normAutofit/>
          </a:bodyPr>
          <a:lstStyle/>
          <a:p>
            <a:r>
              <a:rPr lang="es-CR" sz="2400" dirty="0"/>
              <a:t>Hasta la fecha, en los análisis predictivos conocemos :</a:t>
            </a:r>
            <a:endParaRPr lang="en-US" sz="2400" dirty="0"/>
          </a:p>
        </p:txBody>
      </p:sp>
      <p:sp>
        <p:nvSpPr>
          <p:cNvPr id="4" name="Title 1">
            <a:extLst>
              <a:ext uri="{FF2B5EF4-FFF2-40B4-BE49-F238E27FC236}">
                <a16:creationId xmlns:a16="http://schemas.microsoft.com/office/drawing/2014/main" id="{0FFB4C7B-023F-4D2B-83C0-EC2714646EE8}"/>
              </a:ext>
            </a:extLst>
          </p:cNvPr>
          <p:cNvSpPr>
            <a:spLocks noGrp="1"/>
          </p:cNvSpPr>
          <p:nvPr>
            <p:ph type="title"/>
          </p:nvPr>
        </p:nvSpPr>
        <p:spPr>
          <a:xfrm>
            <a:off x="87552" y="83020"/>
            <a:ext cx="12013657" cy="724372"/>
          </a:xfrm>
        </p:spPr>
        <p:txBody>
          <a:bodyPr/>
          <a:lstStyle/>
          <a:p>
            <a:pPr algn="ctr"/>
            <a:r>
              <a:rPr lang="es-CR" dirty="0"/>
              <a:t>La clasificación: variables</a:t>
            </a:r>
            <a:endParaRPr lang="en-US" dirty="0"/>
          </a:p>
        </p:txBody>
      </p:sp>
      <p:sp>
        <p:nvSpPr>
          <p:cNvPr id="5" name="Oval 4">
            <a:extLst>
              <a:ext uri="{FF2B5EF4-FFF2-40B4-BE49-F238E27FC236}">
                <a16:creationId xmlns:a16="http://schemas.microsoft.com/office/drawing/2014/main" id="{51C6C6BE-9DF4-4C1F-873E-42C3ED3CA9BB}"/>
              </a:ext>
            </a:extLst>
          </p:cNvPr>
          <p:cNvSpPr/>
          <p:nvPr/>
        </p:nvSpPr>
        <p:spPr>
          <a:xfrm>
            <a:off x="950067" y="1945531"/>
            <a:ext cx="1021405" cy="972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Y</a:t>
            </a:r>
            <a:endParaRPr lang="en-US" dirty="0"/>
          </a:p>
        </p:txBody>
      </p:sp>
      <p:cxnSp>
        <p:nvCxnSpPr>
          <p:cNvPr id="7" name="Straight Connector 6">
            <a:extLst>
              <a:ext uri="{FF2B5EF4-FFF2-40B4-BE49-F238E27FC236}">
                <a16:creationId xmlns:a16="http://schemas.microsoft.com/office/drawing/2014/main" id="{2A9FE2FC-822A-415D-A4FC-386A302A756C}"/>
              </a:ext>
            </a:extLst>
          </p:cNvPr>
          <p:cNvCxnSpPr/>
          <p:nvPr/>
        </p:nvCxnSpPr>
        <p:spPr>
          <a:xfrm>
            <a:off x="5381019" y="1984443"/>
            <a:ext cx="0" cy="453308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390FA400-633E-49D8-B8CC-DDF2C6EB6389}"/>
              </a:ext>
            </a:extLst>
          </p:cNvPr>
          <p:cNvCxnSpPr/>
          <p:nvPr/>
        </p:nvCxnSpPr>
        <p:spPr>
          <a:xfrm>
            <a:off x="1460768" y="3098258"/>
            <a:ext cx="0" cy="510702"/>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5DCD8E0B-793F-4A60-9F38-C5E0E9D34B48}"/>
              </a:ext>
            </a:extLst>
          </p:cNvPr>
          <p:cNvSpPr/>
          <p:nvPr/>
        </p:nvSpPr>
        <p:spPr>
          <a:xfrm>
            <a:off x="862521" y="3764602"/>
            <a:ext cx="1196495" cy="168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X1</a:t>
            </a:r>
          </a:p>
          <a:p>
            <a:pPr algn="ctr"/>
            <a:r>
              <a:rPr lang="es-CR" dirty="0"/>
              <a:t>X2</a:t>
            </a:r>
          </a:p>
          <a:p>
            <a:pPr algn="ctr"/>
            <a:r>
              <a:rPr lang="es-CR" dirty="0"/>
              <a:t>…</a:t>
            </a:r>
          </a:p>
          <a:p>
            <a:pPr algn="ctr"/>
            <a:r>
              <a:rPr lang="es-CR" dirty="0"/>
              <a:t>X3</a:t>
            </a:r>
            <a:endParaRPr lang="en-US" dirty="0"/>
          </a:p>
        </p:txBody>
      </p:sp>
      <p:cxnSp>
        <p:nvCxnSpPr>
          <p:cNvPr id="12" name="Straight Arrow Connector 11">
            <a:extLst>
              <a:ext uri="{FF2B5EF4-FFF2-40B4-BE49-F238E27FC236}">
                <a16:creationId xmlns:a16="http://schemas.microsoft.com/office/drawing/2014/main" id="{FDB25E9F-DEA7-49FC-955D-44171C76A8E4}"/>
              </a:ext>
            </a:extLst>
          </p:cNvPr>
          <p:cNvCxnSpPr/>
          <p:nvPr/>
        </p:nvCxnSpPr>
        <p:spPr>
          <a:xfrm>
            <a:off x="1460768" y="5612860"/>
            <a:ext cx="0" cy="25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BAD2954-5225-4972-A6DF-5E7CCBFC1241}"/>
              </a:ext>
            </a:extLst>
          </p:cNvPr>
          <p:cNvCxnSpPr/>
          <p:nvPr/>
        </p:nvCxnSpPr>
        <p:spPr>
          <a:xfrm>
            <a:off x="2059016" y="2436777"/>
            <a:ext cx="91765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386940-DAD8-4EF9-8E1A-8891C4F965CB}"/>
              </a:ext>
            </a:extLst>
          </p:cNvPr>
          <p:cNvSpPr txBox="1"/>
          <p:nvPr/>
        </p:nvSpPr>
        <p:spPr>
          <a:xfrm>
            <a:off x="3317133" y="2247248"/>
            <a:ext cx="1186774" cy="369332"/>
          </a:xfrm>
          <a:prstGeom prst="rect">
            <a:avLst/>
          </a:prstGeom>
          <a:noFill/>
        </p:spPr>
        <p:txBody>
          <a:bodyPr wrap="square" rtlCol="0">
            <a:spAutoFit/>
          </a:bodyPr>
          <a:lstStyle/>
          <a:p>
            <a:pPr algn="ctr"/>
            <a:r>
              <a:rPr lang="es-CR" dirty="0"/>
              <a:t>continua</a:t>
            </a:r>
            <a:endParaRPr lang="en-US" dirty="0"/>
          </a:p>
        </p:txBody>
      </p:sp>
      <p:sp>
        <p:nvSpPr>
          <p:cNvPr id="16" name="Rectangle 15">
            <a:extLst>
              <a:ext uri="{FF2B5EF4-FFF2-40B4-BE49-F238E27FC236}">
                <a16:creationId xmlns:a16="http://schemas.microsoft.com/office/drawing/2014/main" id="{6D65FF4C-702C-49B5-AED2-25D9C1C45946}"/>
              </a:ext>
            </a:extLst>
          </p:cNvPr>
          <p:cNvSpPr/>
          <p:nvPr/>
        </p:nvSpPr>
        <p:spPr>
          <a:xfrm>
            <a:off x="724711" y="6016553"/>
            <a:ext cx="1472114" cy="554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Predicción</a:t>
            </a:r>
            <a:endParaRPr lang="en-US" dirty="0"/>
          </a:p>
        </p:txBody>
      </p:sp>
      <p:sp>
        <p:nvSpPr>
          <p:cNvPr id="17" name="Oval 16">
            <a:extLst>
              <a:ext uri="{FF2B5EF4-FFF2-40B4-BE49-F238E27FC236}">
                <a16:creationId xmlns:a16="http://schemas.microsoft.com/office/drawing/2014/main" id="{BE1FC879-C551-429D-8207-90303F10D3AC}"/>
              </a:ext>
            </a:extLst>
          </p:cNvPr>
          <p:cNvSpPr/>
          <p:nvPr/>
        </p:nvSpPr>
        <p:spPr>
          <a:xfrm>
            <a:off x="6851510" y="1984443"/>
            <a:ext cx="1021405" cy="972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Y</a:t>
            </a:r>
            <a:endParaRPr lang="en-US" dirty="0"/>
          </a:p>
        </p:txBody>
      </p:sp>
      <p:cxnSp>
        <p:nvCxnSpPr>
          <p:cNvPr id="18" name="Straight Connector 17">
            <a:extLst>
              <a:ext uri="{FF2B5EF4-FFF2-40B4-BE49-F238E27FC236}">
                <a16:creationId xmlns:a16="http://schemas.microsoft.com/office/drawing/2014/main" id="{ABAAF8A3-8A8E-4032-8E0B-3B745B18A247}"/>
              </a:ext>
            </a:extLst>
          </p:cNvPr>
          <p:cNvCxnSpPr/>
          <p:nvPr/>
        </p:nvCxnSpPr>
        <p:spPr>
          <a:xfrm>
            <a:off x="7362211" y="3137170"/>
            <a:ext cx="0" cy="51070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00B90A8A-D113-4EE3-882D-BA8306951202}"/>
              </a:ext>
            </a:extLst>
          </p:cNvPr>
          <p:cNvSpPr/>
          <p:nvPr/>
        </p:nvSpPr>
        <p:spPr>
          <a:xfrm>
            <a:off x="6763964" y="3803514"/>
            <a:ext cx="1196495" cy="168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X1</a:t>
            </a:r>
          </a:p>
          <a:p>
            <a:pPr algn="ctr"/>
            <a:r>
              <a:rPr lang="es-CR" dirty="0"/>
              <a:t>X2</a:t>
            </a:r>
          </a:p>
          <a:p>
            <a:pPr algn="ctr"/>
            <a:r>
              <a:rPr lang="es-CR" dirty="0"/>
              <a:t>…</a:t>
            </a:r>
          </a:p>
          <a:p>
            <a:pPr algn="ctr"/>
            <a:r>
              <a:rPr lang="es-CR" dirty="0"/>
              <a:t>X3</a:t>
            </a:r>
            <a:endParaRPr lang="en-US" dirty="0"/>
          </a:p>
        </p:txBody>
      </p:sp>
      <p:cxnSp>
        <p:nvCxnSpPr>
          <p:cNvPr id="20" name="Straight Arrow Connector 19">
            <a:extLst>
              <a:ext uri="{FF2B5EF4-FFF2-40B4-BE49-F238E27FC236}">
                <a16:creationId xmlns:a16="http://schemas.microsoft.com/office/drawing/2014/main" id="{5ACF5391-161C-4294-8E6F-6CA34F3CAD2F}"/>
              </a:ext>
            </a:extLst>
          </p:cNvPr>
          <p:cNvCxnSpPr/>
          <p:nvPr/>
        </p:nvCxnSpPr>
        <p:spPr>
          <a:xfrm>
            <a:off x="7362211" y="5651772"/>
            <a:ext cx="0" cy="25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55B0A3-8AA2-4580-B794-2CA38FA2A8DD}"/>
              </a:ext>
            </a:extLst>
          </p:cNvPr>
          <p:cNvCxnSpPr/>
          <p:nvPr/>
        </p:nvCxnSpPr>
        <p:spPr>
          <a:xfrm>
            <a:off x="7960459" y="2475689"/>
            <a:ext cx="917651"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55CDA1-1936-4550-8ADB-46AFFFFF2FDB}"/>
              </a:ext>
            </a:extLst>
          </p:cNvPr>
          <p:cNvSpPr txBox="1"/>
          <p:nvPr/>
        </p:nvSpPr>
        <p:spPr>
          <a:xfrm>
            <a:off x="9218576" y="2286160"/>
            <a:ext cx="1186774" cy="369332"/>
          </a:xfrm>
          <a:prstGeom prst="rect">
            <a:avLst/>
          </a:prstGeom>
          <a:noFill/>
        </p:spPr>
        <p:txBody>
          <a:bodyPr wrap="square" rtlCol="0">
            <a:spAutoFit/>
          </a:bodyPr>
          <a:lstStyle/>
          <a:p>
            <a:pPr algn="ctr"/>
            <a:r>
              <a:rPr lang="es-CR" dirty="0"/>
              <a:t>categórica </a:t>
            </a:r>
            <a:endParaRPr lang="en-US" dirty="0"/>
          </a:p>
        </p:txBody>
      </p:sp>
      <p:sp>
        <p:nvSpPr>
          <p:cNvPr id="23" name="Rectangle 22">
            <a:extLst>
              <a:ext uri="{FF2B5EF4-FFF2-40B4-BE49-F238E27FC236}">
                <a16:creationId xmlns:a16="http://schemas.microsoft.com/office/drawing/2014/main" id="{FFABC2E7-FA71-49EB-9C52-412AA4B91129}"/>
              </a:ext>
            </a:extLst>
          </p:cNvPr>
          <p:cNvSpPr/>
          <p:nvPr/>
        </p:nvSpPr>
        <p:spPr>
          <a:xfrm>
            <a:off x="6626154" y="6055465"/>
            <a:ext cx="1472114" cy="554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clasificación</a:t>
            </a:r>
            <a:endParaRPr lang="en-US" dirty="0"/>
          </a:p>
        </p:txBody>
      </p:sp>
      <p:pic>
        <p:nvPicPr>
          <p:cNvPr id="4098" name="Picture 2" descr="Resultado de imagen para question">
            <a:extLst>
              <a:ext uri="{FF2B5EF4-FFF2-40B4-BE49-F238E27FC236}">
                <a16:creationId xmlns:a16="http://schemas.microsoft.com/office/drawing/2014/main" id="{88CF6F89-E99C-4125-8C97-53D35EBAA8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7948" y="3396497"/>
            <a:ext cx="2530314" cy="321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24196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14009" y="1233875"/>
            <a:ext cx="11887200" cy="4351338"/>
          </a:xfrm>
        </p:spPr>
        <p:txBody>
          <a:bodyPr>
            <a:normAutofit/>
          </a:bodyPr>
          <a:lstStyle/>
          <a:p>
            <a:pPr marL="0" indent="0">
              <a:buNone/>
            </a:pPr>
            <a:r>
              <a:rPr lang="es-CR" sz="2400" dirty="0"/>
              <a:t>En la clasificación se llevan a cado dos procesos fundamentales: construir la regla o ecuación de  clasificación, y verificar la calidad del proceso, para luego introducir nuevos casos.. </a:t>
            </a:r>
          </a:p>
        </p:txBody>
      </p:sp>
      <p:sp>
        <p:nvSpPr>
          <p:cNvPr id="4" name="Title 1">
            <a:extLst>
              <a:ext uri="{FF2B5EF4-FFF2-40B4-BE49-F238E27FC236}">
                <a16:creationId xmlns:a16="http://schemas.microsoft.com/office/drawing/2014/main" id="{EA79D78F-9502-4B0F-9AC2-253DBB5C0E5F}"/>
              </a:ext>
            </a:extLst>
          </p:cNvPr>
          <p:cNvSpPr>
            <a:spLocks noGrp="1"/>
          </p:cNvSpPr>
          <p:nvPr>
            <p:ph type="title"/>
          </p:nvPr>
        </p:nvSpPr>
        <p:spPr>
          <a:xfrm>
            <a:off x="87552" y="83020"/>
            <a:ext cx="12013657" cy="724372"/>
          </a:xfrm>
        </p:spPr>
        <p:txBody>
          <a:bodyPr/>
          <a:lstStyle/>
          <a:p>
            <a:pPr algn="ctr"/>
            <a:r>
              <a:rPr lang="es-CR" dirty="0"/>
              <a:t>La clasificación: objetivo</a:t>
            </a:r>
            <a:endParaRPr lang="en-US" dirty="0"/>
          </a:p>
        </p:txBody>
      </p:sp>
      <p:sp>
        <p:nvSpPr>
          <p:cNvPr id="5" name="Oval 4">
            <a:extLst>
              <a:ext uri="{FF2B5EF4-FFF2-40B4-BE49-F238E27FC236}">
                <a16:creationId xmlns:a16="http://schemas.microsoft.com/office/drawing/2014/main" id="{4D555533-2E37-4AA4-94B9-7C85D75440EB}"/>
              </a:ext>
            </a:extLst>
          </p:cNvPr>
          <p:cNvSpPr/>
          <p:nvPr/>
        </p:nvSpPr>
        <p:spPr>
          <a:xfrm>
            <a:off x="2881798" y="2198022"/>
            <a:ext cx="778212" cy="724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endParaRPr lang="en-US" dirty="0"/>
          </a:p>
        </p:txBody>
      </p:sp>
      <p:sp>
        <p:nvSpPr>
          <p:cNvPr id="7" name="Oval 6">
            <a:extLst>
              <a:ext uri="{FF2B5EF4-FFF2-40B4-BE49-F238E27FC236}">
                <a16:creationId xmlns:a16="http://schemas.microsoft.com/office/drawing/2014/main" id="{1860EF45-77CF-4AC1-A9D5-560ECC255DFE}"/>
              </a:ext>
            </a:extLst>
          </p:cNvPr>
          <p:cNvSpPr/>
          <p:nvPr/>
        </p:nvSpPr>
        <p:spPr>
          <a:xfrm>
            <a:off x="9123565" y="2266545"/>
            <a:ext cx="778212" cy="724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endParaRPr lang="en-US" dirty="0"/>
          </a:p>
        </p:txBody>
      </p:sp>
      <p:pic>
        <p:nvPicPr>
          <p:cNvPr id="3076" name="Picture 4" descr="Imagen relacionada">
            <a:extLst>
              <a:ext uri="{FF2B5EF4-FFF2-40B4-BE49-F238E27FC236}">
                <a16:creationId xmlns:a16="http://schemas.microsoft.com/office/drawing/2014/main" id="{A8B5781C-6816-456E-850A-DE0E72EE3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29" y="3867084"/>
            <a:ext cx="5646951" cy="25646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misclassification table">
            <a:extLst>
              <a:ext uri="{FF2B5EF4-FFF2-40B4-BE49-F238E27FC236}">
                <a16:creationId xmlns:a16="http://schemas.microsoft.com/office/drawing/2014/main" id="{9F985192-BD97-4DCD-B8C5-14A21B6F8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9" y="4004131"/>
            <a:ext cx="4687141" cy="218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62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8D83B7-7804-445A-B016-7EAB8A8560C8}"/>
              </a:ext>
            </a:extLst>
          </p:cNvPr>
          <p:cNvSpPr>
            <a:spLocks noGrp="1"/>
          </p:cNvSpPr>
          <p:nvPr>
            <p:ph idx="1"/>
          </p:nvPr>
        </p:nvSpPr>
        <p:spPr>
          <a:xfrm>
            <a:off x="215630" y="1147864"/>
            <a:ext cx="8636540" cy="5710136"/>
          </a:xfrm>
        </p:spPr>
        <p:txBody>
          <a:bodyPr>
            <a:normAutofit/>
          </a:bodyPr>
          <a:lstStyle/>
          <a:p>
            <a:pPr algn="just"/>
            <a:r>
              <a:rPr lang="es-CR" sz="2400" dirty="0"/>
              <a:t>¿Cuál son las técnicas de predicción que hasta ahora conocemos?</a:t>
            </a:r>
          </a:p>
          <a:p>
            <a:pPr algn="just"/>
            <a:endParaRPr lang="es-CR" sz="2400" dirty="0"/>
          </a:p>
          <a:p>
            <a:pPr algn="just"/>
            <a:r>
              <a:rPr lang="es-CR" sz="2400" dirty="0"/>
              <a:t>El presente capítulo introduce y explica el método de análisis discriminante como uno de los diversos métodos de clasificación presentes en la ciencia de datos.</a:t>
            </a:r>
          </a:p>
          <a:p>
            <a:pPr algn="just"/>
            <a:endParaRPr lang="es-CR" sz="2400" dirty="0"/>
          </a:p>
          <a:p>
            <a:pPr algn="just"/>
            <a:r>
              <a:rPr lang="es-CR" sz="2400" dirty="0"/>
              <a:t> Algunas otras técnicas de clasificación:</a:t>
            </a:r>
          </a:p>
          <a:p>
            <a:pPr marL="0" indent="0" algn="just">
              <a:buNone/>
            </a:pPr>
            <a:endParaRPr lang="es-CR" sz="2400" dirty="0"/>
          </a:p>
          <a:p>
            <a:pPr marL="457200" indent="-457200" algn="just">
              <a:buFont typeface="+mj-lt"/>
              <a:buAutoNum type="arabicPeriod"/>
            </a:pPr>
            <a:r>
              <a:rPr lang="es-CR" sz="2400" dirty="0"/>
              <a:t>Regresión  dicotómica (logística).</a:t>
            </a:r>
          </a:p>
          <a:p>
            <a:pPr marL="457200" indent="-457200" algn="just">
              <a:buFont typeface="+mj-lt"/>
              <a:buAutoNum type="arabicPeriod"/>
            </a:pPr>
            <a:r>
              <a:rPr lang="es-CR" sz="2400" dirty="0"/>
              <a:t>Árboles de decisión.</a:t>
            </a:r>
          </a:p>
          <a:p>
            <a:pPr marL="457200" indent="-457200" algn="just">
              <a:buFont typeface="+mj-lt"/>
              <a:buAutoNum type="arabicPeriod"/>
            </a:pPr>
            <a:r>
              <a:rPr lang="es-CR" sz="2400" dirty="0"/>
              <a:t>Redes neuronales.</a:t>
            </a:r>
          </a:p>
          <a:p>
            <a:pPr marL="457200" indent="-457200" algn="just">
              <a:buFont typeface="+mj-lt"/>
              <a:buAutoNum type="arabicPeriod"/>
            </a:pPr>
            <a:r>
              <a:rPr lang="en-US" sz="2400" dirty="0"/>
              <a:t>Support Vectors Machines (SMV).</a:t>
            </a:r>
          </a:p>
          <a:p>
            <a:pPr marL="457200" indent="-457200" algn="just">
              <a:buFont typeface="+mj-lt"/>
              <a:buAutoNum type="arabicPeriod"/>
            </a:pPr>
            <a:r>
              <a:rPr lang="es-CR" sz="2400" dirty="0"/>
              <a:t>Etc. </a:t>
            </a:r>
          </a:p>
        </p:txBody>
      </p:sp>
      <p:sp>
        <p:nvSpPr>
          <p:cNvPr id="4" name="Title 1">
            <a:extLst>
              <a:ext uri="{FF2B5EF4-FFF2-40B4-BE49-F238E27FC236}">
                <a16:creationId xmlns:a16="http://schemas.microsoft.com/office/drawing/2014/main" id="{CF59CE18-2B73-4D60-A420-EEBE04C9875D}"/>
              </a:ext>
            </a:extLst>
          </p:cNvPr>
          <p:cNvSpPr>
            <a:spLocks noGrp="1"/>
          </p:cNvSpPr>
          <p:nvPr>
            <p:ph type="title"/>
          </p:nvPr>
        </p:nvSpPr>
        <p:spPr>
          <a:xfrm>
            <a:off x="87552" y="83020"/>
            <a:ext cx="12013657" cy="724372"/>
          </a:xfrm>
        </p:spPr>
        <p:txBody>
          <a:bodyPr/>
          <a:lstStyle/>
          <a:p>
            <a:pPr algn="ctr"/>
            <a:r>
              <a:rPr lang="es-CR" dirty="0"/>
              <a:t>La clasificación: técnicas de clasificación</a:t>
            </a:r>
            <a:endParaRPr lang="en-US" dirty="0"/>
          </a:p>
        </p:txBody>
      </p:sp>
      <p:pic>
        <p:nvPicPr>
          <p:cNvPr id="4098" name="Picture 2" descr="Image result for support vector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726" y="3914271"/>
            <a:ext cx="2515222" cy="24800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ogistic reg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5392" y="1256798"/>
            <a:ext cx="2573891" cy="2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40062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clasificación</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lineal</a:t>
            </a:r>
          </a:p>
        </p:txBody>
      </p:sp>
    </p:spTree>
    <p:extLst>
      <p:ext uri="{BB962C8B-B14F-4D97-AF65-F5344CB8AC3E}">
        <p14:creationId xmlns:p14="http://schemas.microsoft.com/office/powerpoint/2010/main" val="53014539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clasificación</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lineal</a:t>
            </a:r>
          </a:p>
        </p:txBody>
      </p:sp>
      <p:sp>
        <p:nvSpPr>
          <p:cNvPr id="10" name="9 Rectángulo"/>
          <p:cNvSpPr/>
          <p:nvPr/>
        </p:nvSpPr>
        <p:spPr>
          <a:xfrm>
            <a:off x="5611643" y="1929580"/>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Teorema de </a:t>
            </a:r>
            <a:r>
              <a:rPr lang="es-CR" dirty="0" err="1"/>
              <a:t>Bayes</a:t>
            </a:r>
            <a:endParaRPr lang="es-CR" dirty="0"/>
          </a:p>
        </p:txBody>
      </p:sp>
      <p:sp>
        <p:nvSpPr>
          <p:cNvPr id="11" name="10 Rectángulo"/>
          <p:cNvSpPr/>
          <p:nvPr/>
        </p:nvSpPr>
        <p:spPr>
          <a:xfrm>
            <a:off x="5611642" y="2610465"/>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Estimación parámetros</a:t>
            </a:r>
          </a:p>
        </p:txBody>
      </p:sp>
      <p:sp>
        <p:nvSpPr>
          <p:cNvPr id="12" name="11 Rectángulo"/>
          <p:cNvSpPr/>
          <p:nvPr/>
        </p:nvSpPr>
        <p:spPr>
          <a:xfrm>
            <a:off x="5611643" y="3308556"/>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LDA para múltiples predictores</a:t>
            </a:r>
          </a:p>
        </p:txBody>
      </p:sp>
      <p:sp>
        <p:nvSpPr>
          <p:cNvPr id="14" name="13 Rectángulo"/>
          <p:cNvSpPr/>
          <p:nvPr/>
        </p:nvSpPr>
        <p:spPr>
          <a:xfrm>
            <a:off x="5611641" y="3989441"/>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Condiciones del LDA</a:t>
            </a:r>
          </a:p>
        </p:txBody>
      </p:sp>
      <p:sp>
        <p:nvSpPr>
          <p:cNvPr id="15" name="14 Rectángulo"/>
          <p:cNvSpPr/>
          <p:nvPr/>
        </p:nvSpPr>
        <p:spPr>
          <a:xfrm>
            <a:off x="5611638" y="4665406"/>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LDA: </a:t>
            </a:r>
            <a:r>
              <a:rPr lang="es-CR" dirty="0" err="1"/>
              <a:t>Bayes</a:t>
            </a:r>
            <a:r>
              <a:rPr lang="es-CR" dirty="0"/>
              <a:t> + Fischer</a:t>
            </a:r>
          </a:p>
        </p:txBody>
      </p:sp>
      <p:sp>
        <p:nvSpPr>
          <p:cNvPr id="16" name="15 Rectángulo"/>
          <p:cNvSpPr/>
          <p:nvPr/>
        </p:nvSpPr>
        <p:spPr>
          <a:xfrm>
            <a:off x="5611636" y="5348749"/>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Precisión del LDA</a:t>
            </a:r>
          </a:p>
        </p:txBody>
      </p:sp>
      <p:sp>
        <p:nvSpPr>
          <p:cNvPr id="17" name="9 Rectángulo">
            <a:extLst>
              <a:ext uri="{FF2B5EF4-FFF2-40B4-BE49-F238E27FC236}">
                <a16:creationId xmlns:a16="http://schemas.microsoft.com/office/drawing/2014/main" id="{BB8FC0D2-1B8E-40B8-8D1E-CDB4C4FA52AA}"/>
              </a:ext>
            </a:extLst>
          </p:cNvPr>
          <p:cNvSpPr/>
          <p:nvPr/>
        </p:nvSpPr>
        <p:spPr>
          <a:xfrm>
            <a:off x="5611635" y="1246237"/>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Fundamento</a:t>
            </a:r>
          </a:p>
        </p:txBody>
      </p:sp>
      <p:sp>
        <p:nvSpPr>
          <p:cNvPr id="21" name="15 Rectángulo">
            <a:extLst>
              <a:ext uri="{FF2B5EF4-FFF2-40B4-BE49-F238E27FC236}">
                <a16:creationId xmlns:a16="http://schemas.microsoft.com/office/drawing/2014/main" id="{F2D574D6-E3E3-4F75-876D-34D26E8D9DD8}"/>
              </a:ext>
            </a:extLst>
          </p:cNvPr>
          <p:cNvSpPr/>
          <p:nvPr/>
        </p:nvSpPr>
        <p:spPr>
          <a:xfrm>
            <a:off x="5611634" y="6023776"/>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La regla de decisión</a:t>
            </a:r>
          </a:p>
        </p:txBody>
      </p:sp>
    </p:spTree>
    <p:extLst>
      <p:ext uri="{BB962C8B-B14F-4D97-AF65-F5344CB8AC3E}">
        <p14:creationId xmlns:p14="http://schemas.microsoft.com/office/powerpoint/2010/main" val="380357592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7535" y="92752"/>
            <a:ext cx="11943945" cy="734100"/>
          </a:xfrm>
        </p:spPr>
        <p:txBody>
          <a:bodyPr/>
          <a:lstStyle/>
          <a:p>
            <a:pPr algn="ctr"/>
            <a:r>
              <a:rPr lang="es-CR" dirty="0"/>
              <a:t>Análisis Discriminante lineal: fundamento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47535" y="1115506"/>
                <a:ext cx="11827214" cy="5649742"/>
              </a:xfrm>
            </p:spPr>
            <p:txBody>
              <a:bodyPr>
                <a:normAutofit lnSpcReduction="10000"/>
              </a:bodyPr>
              <a:lstStyle/>
              <a:p>
                <a:pPr marL="0" indent="0" algn="just">
                  <a:buNone/>
                </a:pPr>
                <a:r>
                  <a:rPr lang="es-ES" sz="2400" dirty="0"/>
                  <a:t>El Análisis Discriminante Lineal o </a:t>
                </a:r>
                <a:r>
                  <a:rPr lang="es-ES" sz="2400" i="1" dirty="0"/>
                  <a:t>Linear </a:t>
                </a:r>
                <a:r>
                  <a:rPr lang="es-ES" sz="2400" i="1" dirty="0" err="1"/>
                  <a:t>Discrimiant</a:t>
                </a:r>
                <a:r>
                  <a:rPr lang="es-ES" sz="2400" i="1" dirty="0"/>
                  <a:t> </a:t>
                </a:r>
                <a:r>
                  <a:rPr lang="es-ES" sz="2400" i="1" dirty="0" err="1"/>
                  <a:t>Analysis</a:t>
                </a:r>
                <a:r>
                  <a:rPr lang="es-ES" sz="2400" i="1" dirty="0"/>
                  <a:t> (LDA)</a:t>
                </a:r>
                <a:r>
                  <a:rPr lang="es-ES" sz="2400" dirty="0"/>
                  <a:t> es un método de clasificación supervisado de variables cualitativas en el que dos o más grupos son conocidos </a:t>
                </a:r>
                <a:r>
                  <a:rPr lang="es-ES" sz="2400" i="1" dirty="0"/>
                  <a:t>a priori</a:t>
                </a:r>
                <a:r>
                  <a:rPr lang="es-ES" sz="2400" dirty="0"/>
                  <a:t> y nuevas observaciones se clasifican en uno de ellos en función de sus características. Haciendo uso del teorema de Bayes, el </a:t>
                </a:r>
                <a:r>
                  <a:rPr lang="es-ES" sz="2400" i="1" dirty="0"/>
                  <a:t>LDA</a:t>
                </a:r>
                <a:r>
                  <a:rPr lang="es-ES" sz="2400" dirty="0"/>
                  <a:t> estima la probabilidad de que una observación, dado un determinado valor de los predictores, pertenezca a cada una de las clases de la variable cualitativa, </a:t>
                </a:r>
                <a14:m>
                  <m:oMath xmlns:m="http://schemas.openxmlformats.org/officeDocument/2006/math">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𝑌</m:t>
                    </m:r>
                    <m:r>
                      <a:rPr lang="es-CR" sz="2400" b="0" i="1" smtClean="0">
                        <a:latin typeface="Cambria Math" panose="02040503050406030204" pitchFamily="18" charset="0"/>
                      </a:rPr>
                      <m:t>=</m:t>
                    </m:r>
                    <m:r>
                      <a:rPr lang="es-CR" sz="2400" b="0" i="1" smtClean="0">
                        <a:latin typeface="Cambria Math" panose="02040503050406030204" pitchFamily="18" charset="0"/>
                      </a:rPr>
                      <m:t>𝑘</m:t>
                    </m:r>
                    <m:r>
                      <a:rPr lang="es-CR" sz="2400" b="0" i="1" smtClean="0">
                        <a:latin typeface="Cambria Math" panose="02040503050406030204" pitchFamily="18" charset="0"/>
                      </a:rPr>
                      <m:t>|</m:t>
                    </m:r>
                    <m:r>
                      <a:rPr lang="es-CR" sz="2400" b="0" i="1" smtClean="0">
                        <a:latin typeface="Cambria Math" panose="02040503050406030204" pitchFamily="18" charset="0"/>
                      </a:rPr>
                      <m:t>𝑋</m:t>
                    </m:r>
                    <m:r>
                      <a:rPr lang="es-CR" sz="2400" b="0" i="1" smtClean="0">
                        <a:latin typeface="Cambria Math" panose="02040503050406030204" pitchFamily="18" charset="0"/>
                      </a:rPr>
                      <m:t>=</m:t>
                    </m:r>
                    <m:r>
                      <a:rPr lang="es-CR" sz="2400" b="0" i="1" smtClean="0">
                        <a:latin typeface="Cambria Math" panose="02040503050406030204" pitchFamily="18" charset="0"/>
                      </a:rPr>
                      <m:t>𝑥</m:t>
                    </m:r>
                    <m:r>
                      <a:rPr lang="es-CR" sz="2400" b="0" i="1" smtClean="0">
                        <a:latin typeface="Cambria Math" panose="02040503050406030204" pitchFamily="18" charset="0"/>
                      </a:rPr>
                      <m:t>)</m:t>
                    </m:r>
                  </m:oMath>
                </a14:m>
                <a:r>
                  <a:rPr lang="es-CR" sz="2600" dirty="0"/>
                  <a:t>. </a:t>
                </a:r>
                <a:r>
                  <a:rPr lang="es-ES" sz="2600" dirty="0"/>
                  <a:t>Finalmente se asigna la observación a la clase </a:t>
                </a:r>
                <a:r>
                  <a:rPr lang="es-ES" sz="2600" i="1" dirty="0"/>
                  <a:t>k</a:t>
                </a:r>
                <a:r>
                  <a:rPr lang="es-ES" sz="2600" dirty="0"/>
                  <a:t> para la que la probabilidad predicha es mayor.</a:t>
                </a:r>
                <a:endParaRPr lang="es-CR" sz="2600" dirty="0"/>
              </a:p>
              <a:p>
                <a:pPr marL="0" indent="0" algn="just">
                  <a:buNone/>
                </a:pPr>
                <a:endParaRPr lang="es-CR" sz="2600" dirty="0"/>
              </a:p>
              <a:p>
                <a:pPr marL="0" indent="0" algn="just">
                  <a:buNone/>
                </a:pPr>
                <a:r>
                  <a:rPr lang="es-ES" sz="2600" dirty="0"/>
                  <a:t>Es una alternativa a la regresión logística cuando la variable cualitativa tiene más de dos niveles. Si bien existen extensiones de la regresión logística para múltiples clases, el </a:t>
                </a:r>
                <a:r>
                  <a:rPr lang="es-ES" sz="2600" i="1" dirty="0"/>
                  <a:t>LDA</a:t>
                </a:r>
                <a:r>
                  <a:rPr lang="es-ES" sz="2600" dirty="0"/>
                  <a:t> presenta una serie de ventajas:</a:t>
                </a:r>
              </a:p>
              <a:p>
                <a:pPr marL="514350" indent="-514350" algn="just">
                  <a:buFont typeface="+mj-lt"/>
                  <a:buAutoNum type="arabicPeriod"/>
                </a:pPr>
                <a:r>
                  <a:rPr lang="es-ES" sz="2600" dirty="0"/>
                  <a:t>Si las clases están bien separadas, los parámetros estimados en el modelo de regresión logística son inestables. El método de </a:t>
                </a:r>
                <a:r>
                  <a:rPr lang="es-ES" sz="2600" i="1" dirty="0"/>
                  <a:t>LDA</a:t>
                </a:r>
                <a:r>
                  <a:rPr lang="es-ES" sz="2600" dirty="0"/>
                  <a:t> no sufre este problema.</a:t>
                </a:r>
              </a:p>
              <a:p>
                <a:pPr marL="514350" indent="-514350" algn="just">
                  <a:buFont typeface="+mj-lt"/>
                  <a:buAutoNum type="arabicPeriod"/>
                </a:pPr>
                <a:r>
                  <a:rPr lang="es-ES" sz="2600" dirty="0"/>
                  <a:t>Si el número de observaciones es bajo y la distribución de los predictores es aproximadamente normal en cada una de las clases, </a:t>
                </a:r>
                <a:r>
                  <a:rPr lang="es-ES" sz="2600" i="1" dirty="0"/>
                  <a:t>LDA</a:t>
                </a:r>
                <a:r>
                  <a:rPr lang="es-ES" sz="2600" dirty="0"/>
                  <a:t> es más estable que la regresión logística.</a:t>
                </a:r>
              </a:p>
              <a:p>
                <a:pPr marL="514350" indent="-514350" algn="just">
                  <a:buFont typeface="+mj-lt"/>
                  <a:buAutoNum type="arabicPeriod"/>
                </a:pPr>
                <a:endParaRPr lang="es-CR" sz="26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47535" y="1115506"/>
                <a:ext cx="11827214" cy="5649742"/>
              </a:xfrm>
              <a:blipFill>
                <a:blip r:embed="rId2"/>
                <a:stretch>
                  <a:fillRect l="-928" t="-2050" r="-928" b="-1079"/>
                </a:stretch>
              </a:blipFill>
            </p:spPr>
            <p:txBody>
              <a:bodyPr/>
              <a:lstStyle/>
              <a:p>
                <a:r>
                  <a:rPr lang="en-US">
                    <a:noFill/>
                  </a:rPr>
                  <a:t> </a:t>
                </a:r>
              </a:p>
            </p:txBody>
          </p:sp>
        </mc:Fallback>
      </mc:AlternateContent>
    </p:spTree>
    <p:extLst>
      <p:ext uri="{BB962C8B-B14F-4D97-AF65-F5344CB8AC3E}">
        <p14:creationId xmlns:p14="http://schemas.microsoft.com/office/powerpoint/2010/main" val="68181381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855DF4-C47C-4168-A4B1-EC86FB2FB014}"/>
              </a:ext>
            </a:extLst>
          </p:cNvPr>
          <p:cNvSpPr>
            <a:spLocks noGrp="1"/>
          </p:cNvSpPr>
          <p:nvPr>
            <p:ph idx="1"/>
          </p:nvPr>
        </p:nvSpPr>
        <p:spPr>
          <a:xfrm>
            <a:off x="48640" y="826851"/>
            <a:ext cx="12091479" cy="6006493"/>
          </a:xfrm>
        </p:spPr>
        <p:txBody>
          <a:bodyPr>
            <a:normAutofit lnSpcReduction="10000"/>
          </a:bodyPr>
          <a:lstStyle/>
          <a:p>
            <a:pPr marL="0" indent="0">
              <a:buNone/>
            </a:pPr>
            <a:r>
              <a:rPr lang="es-ES" sz="2400" dirty="0"/>
              <a:t>Cuando se trata de un problema de clasificación con solo dos niveles, ambos métodos suelen llegar a resultados similares.</a:t>
            </a:r>
          </a:p>
          <a:p>
            <a:pPr marL="0" indent="0">
              <a:buNone/>
            </a:pPr>
            <a:endParaRPr lang="es-ES" sz="2400" dirty="0"/>
          </a:p>
          <a:p>
            <a:pPr marL="0" indent="0">
              <a:buNone/>
            </a:pPr>
            <a:r>
              <a:rPr lang="es-ES" sz="2400" dirty="0"/>
              <a:t>El proceso de un análisis discriminante puede resumirse en 6 pasos:</a:t>
            </a:r>
          </a:p>
          <a:p>
            <a:pPr marL="457200" indent="-457200">
              <a:buFont typeface="+mj-lt"/>
              <a:buAutoNum type="arabicPeriod"/>
            </a:pPr>
            <a:r>
              <a:rPr lang="es-ES" sz="2400" dirty="0"/>
              <a:t>Disponer de un conjunto de datos de entrenamiento (</a:t>
            </a:r>
            <a:r>
              <a:rPr lang="es-ES" sz="2400" i="1" dirty="0"/>
              <a:t>training data</a:t>
            </a:r>
            <a:r>
              <a:rPr lang="es-ES" sz="2400" dirty="0"/>
              <a:t>) en el que se conoce a que grupo pertenece cada observación.</a:t>
            </a:r>
          </a:p>
          <a:p>
            <a:pPr marL="457200" indent="-457200">
              <a:buFont typeface="+mj-lt"/>
              <a:buAutoNum type="arabicPeriod"/>
            </a:pPr>
            <a:r>
              <a:rPr lang="es-ES" sz="2400" dirty="0"/>
              <a:t>Calcular las probabilidades previas (</a:t>
            </a:r>
            <a:r>
              <a:rPr lang="es-ES" sz="2400" i="1" dirty="0"/>
              <a:t>prior </a:t>
            </a:r>
            <a:r>
              <a:rPr lang="es-ES" sz="2400" i="1" dirty="0" err="1"/>
              <a:t>probabilities</a:t>
            </a:r>
            <a:r>
              <a:rPr lang="es-ES" sz="2400" dirty="0"/>
              <a:t>): la proporción esperada de observaciones que pertenecen a cada grupo.</a:t>
            </a:r>
          </a:p>
          <a:p>
            <a:pPr marL="457200" indent="-457200">
              <a:buFont typeface="+mj-lt"/>
              <a:buAutoNum type="arabicPeriod"/>
            </a:pPr>
            <a:r>
              <a:rPr lang="es-ES" sz="2400" dirty="0"/>
              <a:t>Determinar si la varianza o matriz de covarianzas es homogénea en todos los grupos. De esto dependerá que se emplee </a:t>
            </a:r>
            <a:r>
              <a:rPr lang="es-ES" sz="2400" i="1" dirty="0"/>
              <a:t>LDA</a:t>
            </a:r>
            <a:r>
              <a:rPr lang="es-ES" sz="2400" dirty="0"/>
              <a:t> o </a:t>
            </a:r>
            <a:r>
              <a:rPr lang="es-ES" sz="2400" i="1" dirty="0"/>
              <a:t>QDA</a:t>
            </a:r>
            <a:r>
              <a:rPr lang="es-ES" sz="2400" dirty="0"/>
              <a:t>.</a:t>
            </a:r>
          </a:p>
          <a:p>
            <a:pPr marL="457200" indent="-457200">
              <a:buFont typeface="+mj-lt"/>
              <a:buAutoNum type="arabicPeriod"/>
            </a:pPr>
            <a:r>
              <a:rPr lang="es-ES" sz="2400" dirty="0"/>
              <a:t>Estimar los parámetros necesarios para las funciones de probabilidad condicional, verificando que se cumplen las condiciones para hacerlo.</a:t>
            </a:r>
          </a:p>
          <a:p>
            <a:pPr marL="457200" indent="-457200">
              <a:buFont typeface="+mj-lt"/>
              <a:buAutoNum type="arabicPeriod"/>
            </a:pPr>
            <a:r>
              <a:rPr lang="es-ES" sz="2400" dirty="0"/>
              <a:t>Calcular el resultado de la función discriminante. El resultado de esta determina a qué grupo se asigna cada observación.</a:t>
            </a:r>
          </a:p>
          <a:p>
            <a:pPr marL="457200" indent="-457200">
              <a:buFont typeface="+mj-lt"/>
              <a:buAutoNum type="arabicPeriod"/>
            </a:pPr>
            <a:r>
              <a:rPr lang="es-ES" sz="2400" dirty="0"/>
              <a:t>**Utilizar validación cruzada (</a:t>
            </a:r>
            <a:r>
              <a:rPr lang="es-ES" sz="2400" i="1" dirty="0" err="1"/>
              <a:t>cross-validation</a:t>
            </a:r>
            <a:r>
              <a:rPr lang="es-ES" sz="2400" dirty="0"/>
              <a:t>) para estimar las probabilidades de clasificaciones erróneas.</a:t>
            </a:r>
          </a:p>
          <a:p>
            <a:endParaRPr lang="en-US" dirty="0"/>
          </a:p>
        </p:txBody>
      </p:sp>
      <p:sp>
        <p:nvSpPr>
          <p:cNvPr id="4" name="1 Título">
            <a:extLst>
              <a:ext uri="{FF2B5EF4-FFF2-40B4-BE49-F238E27FC236}">
                <a16:creationId xmlns:a16="http://schemas.microsoft.com/office/drawing/2014/main" id="{5027EB19-CDC2-4C7C-B5E8-9FEC0B56E89E}"/>
              </a:ext>
            </a:extLst>
          </p:cNvPr>
          <p:cNvSpPr>
            <a:spLocks noGrp="1"/>
          </p:cNvSpPr>
          <p:nvPr>
            <p:ph type="title"/>
          </p:nvPr>
        </p:nvSpPr>
        <p:spPr>
          <a:xfrm>
            <a:off x="147535" y="24656"/>
            <a:ext cx="11943945" cy="734100"/>
          </a:xfrm>
        </p:spPr>
        <p:txBody>
          <a:bodyPr/>
          <a:lstStyle/>
          <a:p>
            <a:pPr algn="ctr"/>
            <a:r>
              <a:rPr lang="es-CR" dirty="0"/>
              <a:t>Análisis Discriminante lineal: fundamento</a:t>
            </a:r>
          </a:p>
        </p:txBody>
      </p:sp>
    </p:spTree>
    <p:extLst>
      <p:ext uri="{BB962C8B-B14F-4D97-AF65-F5344CB8AC3E}">
        <p14:creationId xmlns:p14="http://schemas.microsoft.com/office/powerpoint/2010/main" val="374961961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clasificación</a:t>
            </a:r>
          </a:p>
        </p:txBody>
      </p:sp>
      <p:sp>
        <p:nvSpPr>
          <p:cNvPr id="10" name="9 Rectángulo redondeado"/>
          <p:cNvSpPr/>
          <p:nvPr/>
        </p:nvSpPr>
        <p:spPr>
          <a:xfrm>
            <a:off x="8205036"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cuadrático </a:t>
            </a:r>
          </a:p>
        </p:txBody>
      </p:sp>
      <p:sp>
        <p:nvSpPr>
          <p:cNvPr id="11" name="10 Elipse"/>
          <p:cNvSpPr/>
          <p:nvPr/>
        </p:nvSpPr>
        <p:spPr>
          <a:xfrm>
            <a:off x="6671219"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6671219"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lineal</a:t>
            </a:r>
          </a:p>
        </p:txBody>
      </p:sp>
      <p:sp>
        <p:nvSpPr>
          <p:cNvPr id="14" name="13 Rectángulo redondeado"/>
          <p:cNvSpPr/>
          <p:nvPr/>
        </p:nvSpPr>
        <p:spPr>
          <a:xfrm>
            <a:off x="8205036"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Comparación entre LDA y  QDA</a:t>
            </a:r>
          </a:p>
        </p:txBody>
      </p:sp>
      <p:sp>
        <p:nvSpPr>
          <p:cNvPr id="15" name="14 Elipse"/>
          <p:cNvSpPr/>
          <p:nvPr/>
        </p:nvSpPr>
        <p:spPr>
          <a:xfrm>
            <a:off x="6671219" y="5336459"/>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8205036" y="5397909"/>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Tree>
    <p:extLst>
      <p:ext uri="{BB962C8B-B14F-4D97-AF65-F5344CB8AC3E}">
        <p14:creationId xmlns:p14="http://schemas.microsoft.com/office/powerpoint/2010/main" val="37315508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4A4C95-0B22-4B34-9AED-C4DDE03823CC}"/>
                  </a:ext>
                </a:extLst>
              </p:cNvPr>
              <p:cNvSpPr>
                <a:spLocks noGrp="1"/>
              </p:cNvSpPr>
              <p:nvPr>
                <p:ph idx="1"/>
              </p:nvPr>
            </p:nvSpPr>
            <p:spPr>
              <a:xfrm>
                <a:off x="48640" y="932317"/>
                <a:ext cx="12091479" cy="5871843"/>
              </a:xfrm>
            </p:spPr>
            <p:txBody>
              <a:bodyPr>
                <a:normAutofit lnSpcReduction="10000"/>
              </a:bodyPr>
              <a:lstStyle/>
              <a:p>
                <a:pPr marL="0" indent="0">
                  <a:buNone/>
                </a:pPr>
                <a:r>
                  <a:rPr lang="en-US" sz="2400" dirty="0"/>
                  <a:t>Considérense dos </a:t>
                </a:r>
                <a:r>
                  <a:rPr lang="en-US" sz="2400" dirty="0" err="1"/>
                  <a:t>eventos</a:t>
                </a:r>
                <a:r>
                  <a:rPr lang="en-US" sz="2400" dirty="0"/>
                  <a:t> </a:t>
                </a:r>
                <a14:m>
                  <m:oMath xmlns:m="http://schemas.openxmlformats.org/officeDocument/2006/math">
                    <m:r>
                      <a:rPr lang="es-CR" sz="2400" b="0" i="1" smtClean="0">
                        <a:latin typeface="Cambria Math" panose="02040503050406030204" pitchFamily="18" charset="0"/>
                      </a:rPr>
                      <m:t>𝐴</m:t>
                    </m:r>
                  </m:oMath>
                </a14:m>
                <a:r>
                  <a:rPr lang="en-US" sz="2400" dirty="0"/>
                  <a:t> y </a:t>
                </a:r>
                <a14:m>
                  <m:oMath xmlns:m="http://schemas.openxmlformats.org/officeDocument/2006/math">
                    <m:r>
                      <a:rPr lang="es-CR" sz="2400" b="0" i="1" smtClean="0">
                        <a:latin typeface="Cambria Math" panose="02040503050406030204" pitchFamily="18" charset="0"/>
                      </a:rPr>
                      <m:t>𝐵</m:t>
                    </m:r>
                  </m:oMath>
                </a14:m>
                <a:r>
                  <a:rPr lang="en-US" sz="2400" dirty="0"/>
                  <a:t>, el </a:t>
                </a:r>
                <a:r>
                  <a:rPr lang="en-US" sz="2400" dirty="0" err="1"/>
                  <a:t>teorema</a:t>
                </a:r>
                <a:r>
                  <a:rPr lang="en-US" sz="2400" dirty="0"/>
                  <a:t> de Bayes </a:t>
                </a:r>
                <a:r>
                  <a:rPr lang="es-ES" sz="2400" dirty="0"/>
                  <a:t>establece que la probabilidad de que </a:t>
                </a:r>
                <a14:m>
                  <m:oMath xmlns:m="http://schemas.openxmlformats.org/officeDocument/2006/math">
                    <m:r>
                      <a:rPr lang="es-CR" sz="2400" i="1">
                        <a:latin typeface="Cambria Math" panose="02040503050406030204" pitchFamily="18" charset="0"/>
                      </a:rPr>
                      <m:t>𝐵</m:t>
                    </m:r>
                  </m:oMath>
                </a14:m>
                <a:r>
                  <a:rPr lang="en-US" sz="2400" dirty="0"/>
                  <a:t> </a:t>
                </a:r>
                <a:r>
                  <a:rPr lang="en-US" sz="2400" dirty="0" err="1"/>
                  <a:t>ocurra</a:t>
                </a:r>
                <a:r>
                  <a:rPr lang="en-US" sz="2400" dirty="0"/>
                  <a:t> </a:t>
                </a:r>
                <a:r>
                  <a:rPr lang="en-US" sz="2400" dirty="0" err="1"/>
                  <a:t>habiendo</a:t>
                </a:r>
                <a:r>
                  <a:rPr lang="en-US" sz="2400" dirty="0"/>
                  <a:t> </a:t>
                </a:r>
                <a:r>
                  <a:rPr lang="en-US" sz="2400" dirty="0" err="1"/>
                  <a:t>ocurrido</a:t>
                </a:r>
                <a:r>
                  <a:rPr lang="en-US" sz="2400" dirty="0"/>
                  <a:t> </a:t>
                </a:r>
                <a14:m>
                  <m:oMath xmlns:m="http://schemas.openxmlformats.org/officeDocument/2006/math">
                    <m:r>
                      <a:rPr lang="es-CR" sz="2400" i="1">
                        <a:latin typeface="Cambria Math" panose="02040503050406030204" pitchFamily="18" charset="0"/>
                      </a:rPr>
                      <m:t>𝐴</m:t>
                    </m:r>
                  </m:oMath>
                </a14:m>
                <a:r>
                  <a:rPr lang="en-US" sz="2400" dirty="0"/>
                  <a:t> (</a:t>
                </a:r>
                <a:r>
                  <a:rPr lang="en-US" sz="2400" dirty="0" err="1"/>
                  <a:t>denotado</a:t>
                </a:r>
                <a:r>
                  <a:rPr lang="en-US" sz="2400" dirty="0"/>
                  <a:t> </a:t>
                </a:r>
                <a:r>
                  <a:rPr lang="en-US" sz="2400" dirty="0" err="1"/>
                  <a:t>como</a:t>
                </a:r>
                <a:r>
                  <a:rPr lang="en-US" sz="2400" dirty="0"/>
                  <a:t> </a:t>
                </a:r>
                <a14:m>
                  <m:oMath xmlns:m="http://schemas.openxmlformats.org/officeDocument/2006/math">
                    <m:r>
                      <a:rPr lang="es-CR" sz="2400" i="1">
                        <a:latin typeface="Cambria Math" panose="02040503050406030204" pitchFamily="18" charset="0"/>
                      </a:rPr>
                      <m:t>𝐵</m:t>
                    </m:r>
                    <m:r>
                      <a:rPr lang="es-CR" sz="2400" b="0" i="1" smtClean="0">
                        <a:latin typeface="Cambria Math" panose="02040503050406030204" pitchFamily="18" charset="0"/>
                      </a:rPr>
                      <m:t>|</m:t>
                    </m:r>
                    <m:r>
                      <a:rPr lang="es-CR" sz="2400" b="0" i="1" smtClean="0">
                        <a:latin typeface="Cambria Math" panose="02040503050406030204" pitchFamily="18" charset="0"/>
                      </a:rPr>
                      <m:t>𝐴</m:t>
                    </m:r>
                  </m:oMath>
                </a14:m>
                <a:r>
                  <a:rPr lang="en-US" sz="2400" dirty="0"/>
                  <a:t>) </a:t>
                </a:r>
                <a:r>
                  <a:rPr lang="es-ES" sz="2400" dirty="0"/>
                  <a:t>es igual a la probabilidad de que </a:t>
                </a:r>
                <a14:m>
                  <m:oMath xmlns:m="http://schemas.openxmlformats.org/officeDocument/2006/math">
                    <m:r>
                      <a:rPr lang="es-CR" sz="2400" i="1">
                        <a:latin typeface="Cambria Math" panose="02040503050406030204" pitchFamily="18" charset="0"/>
                      </a:rPr>
                      <m:t>𝐴</m:t>
                    </m:r>
                  </m:oMath>
                </a14:m>
                <a:r>
                  <a:rPr lang="en-US" sz="2400" dirty="0"/>
                  <a:t> y </a:t>
                </a:r>
                <a14:m>
                  <m:oMath xmlns:m="http://schemas.openxmlformats.org/officeDocument/2006/math">
                    <m:r>
                      <a:rPr lang="es-CR" sz="2400" i="1">
                        <a:latin typeface="Cambria Math" panose="02040503050406030204" pitchFamily="18" charset="0"/>
                      </a:rPr>
                      <m:t>𝐵</m:t>
                    </m:r>
                  </m:oMath>
                </a14:m>
                <a:r>
                  <a:rPr lang="en-US" sz="2400" dirty="0"/>
                  <a:t> </a:t>
                </a:r>
                <a:r>
                  <a:rPr lang="en-US" sz="2400" dirty="0" err="1"/>
                  <a:t>ocurran</a:t>
                </a:r>
                <a:r>
                  <a:rPr lang="en-US" sz="2400" dirty="0"/>
                  <a:t> al </a:t>
                </a:r>
                <a:r>
                  <a:rPr lang="en-US" sz="2400" dirty="0" err="1"/>
                  <a:t>mismo</a:t>
                </a:r>
                <a:r>
                  <a:rPr lang="en-US" sz="2400" dirty="0"/>
                  <a:t> </a:t>
                </a:r>
                <a:r>
                  <a:rPr lang="en-US" sz="2400" dirty="0" err="1"/>
                  <a:t>tiempo</a:t>
                </a:r>
                <a:r>
                  <a:rPr lang="en-US" sz="2400" dirty="0"/>
                  <a:t> </a:t>
                </a:r>
                <a14:m>
                  <m:oMath xmlns:m="http://schemas.openxmlformats.org/officeDocument/2006/math">
                    <m:r>
                      <a:rPr lang="es-CR" sz="2400" b="0" i="1" smtClean="0">
                        <a:latin typeface="Cambria Math" panose="02040503050406030204" pitchFamily="18" charset="0"/>
                      </a:rPr>
                      <m:t>(</m:t>
                    </m:r>
                    <m:r>
                      <a:rPr lang="es-CR" sz="2400" b="0" i="1" smtClean="0">
                        <a:latin typeface="Cambria Math" panose="02040503050406030204" pitchFamily="18" charset="0"/>
                      </a:rPr>
                      <m:t>𝐴𝐵</m:t>
                    </m:r>
                    <m:r>
                      <a:rPr lang="es-CR" sz="2400" b="0" i="1" smtClean="0">
                        <a:latin typeface="Cambria Math" panose="02040503050406030204" pitchFamily="18" charset="0"/>
                      </a:rPr>
                      <m:t>)</m:t>
                    </m:r>
                  </m:oMath>
                </a14:m>
                <a:r>
                  <a:rPr lang="en-US" sz="2400" dirty="0"/>
                  <a:t>, </a:t>
                </a:r>
                <a:r>
                  <a:rPr lang="es-ES" sz="2400" dirty="0"/>
                  <a:t>dividida entre la probabilidad de que ocurra </a:t>
                </a:r>
                <a14:m>
                  <m:oMath xmlns:m="http://schemas.openxmlformats.org/officeDocument/2006/math">
                    <m:r>
                      <a:rPr lang="es-CR" sz="2400" i="1">
                        <a:latin typeface="Cambria Math" panose="02040503050406030204" pitchFamily="18" charset="0"/>
                      </a:rPr>
                      <m:t>𝐴</m:t>
                    </m:r>
                  </m:oMath>
                </a14:m>
                <a:r>
                  <a:rPr lang="en-US" sz="2400" dirty="0"/>
                  <a:t>. </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s-CR" sz="2400" b="0" i="1" smtClean="0">
                          <a:latin typeface="Cambria Math" panose="02040503050406030204" pitchFamily="18" charset="0"/>
                        </a:rPr>
                        <m:t>𝑃</m:t>
                      </m:r>
                      <m:d>
                        <m:dPr>
                          <m:ctrlPr>
                            <a:rPr lang="es-CR" sz="2400" b="0" i="1" smtClean="0">
                              <a:latin typeface="Cambria Math" panose="02040503050406030204" pitchFamily="18" charset="0"/>
                            </a:rPr>
                          </m:ctrlPr>
                        </m:dPr>
                        <m:e>
                          <m:r>
                            <a:rPr lang="es-CR" sz="2400" b="0" i="1" smtClean="0">
                              <a:latin typeface="Cambria Math" panose="02040503050406030204" pitchFamily="18" charset="0"/>
                            </a:rPr>
                            <m:t>𝐵</m:t>
                          </m:r>
                        </m:e>
                        <m:e>
                          <m:r>
                            <a:rPr lang="es-CR" sz="2400" b="0" i="1" smtClean="0">
                              <a:latin typeface="Cambria Math" panose="02040503050406030204" pitchFamily="18" charset="0"/>
                            </a:rPr>
                            <m:t>𝐴</m:t>
                          </m:r>
                        </m:e>
                      </m:d>
                      <m:r>
                        <a:rPr lang="es-CR" sz="2400" b="0" i="1" smtClean="0">
                          <a:latin typeface="Cambria Math" panose="02040503050406030204" pitchFamily="18" charset="0"/>
                        </a:rPr>
                        <m:t>=</m:t>
                      </m:r>
                      <m:f>
                        <m:fPr>
                          <m:ctrlPr>
                            <a:rPr lang="es-CR" sz="2400" b="0" i="1" smtClean="0">
                              <a:latin typeface="Cambria Math" panose="02040503050406030204" pitchFamily="18" charset="0"/>
                            </a:rPr>
                          </m:ctrlPr>
                        </m:fPr>
                        <m:num>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𝐴𝐵</m:t>
                          </m:r>
                          <m:r>
                            <a:rPr lang="es-CR" sz="2400" b="0" i="1" smtClean="0">
                              <a:latin typeface="Cambria Math" panose="02040503050406030204" pitchFamily="18" charset="0"/>
                            </a:rPr>
                            <m:t>)</m:t>
                          </m:r>
                        </m:num>
                        <m:den>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𝐴</m:t>
                          </m:r>
                          <m:r>
                            <a:rPr lang="es-CR" sz="2400" b="0" i="1" smtClean="0">
                              <a:latin typeface="Cambria Math" panose="02040503050406030204" pitchFamily="18" charset="0"/>
                            </a:rPr>
                            <m:t>)</m:t>
                          </m:r>
                        </m:den>
                      </m:f>
                    </m:oMath>
                  </m:oMathPara>
                </a14:m>
                <a:endParaRPr lang="es-CR" sz="2400" b="0" dirty="0"/>
              </a:p>
              <a:p>
                <a:pPr marL="0" indent="0">
                  <a:buNone/>
                </a:pPr>
                <a:r>
                  <a:rPr lang="es-ES" sz="2400" dirty="0"/>
                  <a:t>Supóngase que se desea clasificar una nueva observación en una de las </a:t>
                </a:r>
                <a14:m>
                  <m:oMath xmlns:m="http://schemas.openxmlformats.org/officeDocument/2006/math">
                    <m:r>
                      <a:rPr lang="es-ES" sz="2400" i="1" dirty="0" smtClean="0">
                        <a:latin typeface="Cambria Math" panose="02040503050406030204" pitchFamily="18" charset="0"/>
                      </a:rPr>
                      <m:t>𝐾</m:t>
                    </m:r>
                  </m:oMath>
                </a14:m>
                <a:r>
                  <a:rPr lang="es-ES" sz="2400" dirty="0"/>
                  <a:t> clases de una variable cualitativa </a:t>
                </a:r>
                <a14:m>
                  <m:oMath xmlns:m="http://schemas.openxmlformats.org/officeDocument/2006/math">
                    <m:r>
                      <a:rPr lang="es-CR" sz="2400" b="0" i="1" smtClean="0">
                        <a:latin typeface="Cambria Math" panose="02040503050406030204" pitchFamily="18" charset="0"/>
                      </a:rPr>
                      <m:t>𝑌</m:t>
                    </m:r>
                  </m:oMath>
                </a14:m>
                <a:r>
                  <a:rPr lang="en-US" sz="2400" dirty="0"/>
                  <a:t>, </a:t>
                </a:r>
                <a:r>
                  <a:rPr lang="en-US" sz="2400" dirty="0" err="1"/>
                  <a:t>siendo</a:t>
                </a:r>
                <a:r>
                  <a:rPr lang="en-US" sz="2400" dirty="0"/>
                  <a:t> </a:t>
                </a:r>
                <a14:m>
                  <m:oMath xmlns:m="http://schemas.openxmlformats.org/officeDocument/2006/math">
                    <m:r>
                      <a:rPr lang="es-ES" sz="2400" i="1" dirty="0">
                        <a:latin typeface="Cambria Math" panose="02040503050406030204" pitchFamily="18" charset="0"/>
                      </a:rPr>
                      <m:t>𝐾</m:t>
                    </m:r>
                    <m:r>
                      <a:rPr lang="es-CR" sz="2400" b="0" i="1" dirty="0" smtClean="0">
                        <a:latin typeface="Cambria Math" panose="02040503050406030204" pitchFamily="18" charset="0"/>
                        <a:ea typeface="Cambria Math" panose="02040503050406030204" pitchFamily="18" charset="0"/>
                      </a:rPr>
                      <m:t>≥2</m:t>
                    </m:r>
                  </m:oMath>
                </a14:m>
                <a:r>
                  <a:rPr lang="en-US" sz="2400" dirty="0"/>
                  <a:t>, </a:t>
                </a:r>
                <a:r>
                  <a:rPr lang="es-ES" sz="2400" dirty="0"/>
                  <a:t>a partir de un solo predictor </a:t>
                </a:r>
                <a14:m>
                  <m:oMath xmlns:m="http://schemas.openxmlformats.org/officeDocument/2006/math">
                    <m:r>
                      <a:rPr lang="es-CR" sz="2400" b="0" i="1" smtClean="0">
                        <a:latin typeface="Cambria Math" panose="02040503050406030204" pitchFamily="18" charset="0"/>
                      </a:rPr>
                      <m:t>𝑋</m:t>
                    </m:r>
                  </m:oMath>
                </a14:m>
                <a:r>
                  <a:rPr lang="en-US" sz="2400" dirty="0"/>
                  <a:t>. </a:t>
                </a:r>
                <a:r>
                  <a:rPr lang="es-ES" sz="2400" dirty="0"/>
                  <a:t>Se dispone de las siguientes definiciones:</a:t>
                </a:r>
                <a:endParaRPr lang="en-US" sz="2400" dirty="0"/>
              </a:p>
              <a:p>
                <a:r>
                  <a:rPr lang="en-US" sz="2400" dirty="0"/>
                  <a:t>Se define </a:t>
                </a:r>
                <a:r>
                  <a:rPr lang="en-US" sz="2400" dirty="0" err="1"/>
                  <a:t>como</a:t>
                </a:r>
                <a:r>
                  <a:rPr lang="en-US" sz="2400" dirty="0"/>
                  <a:t> </a:t>
                </a:r>
                <a:r>
                  <a:rPr lang="en-US" sz="2400" i="1" dirty="0"/>
                  <a:t>overall</a:t>
                </a:r>
                <a:r>
                  <a:rPr lang="en-US" sz="2400" dirty="0"/>
                  <a:t>, </a:t>
                </a:r>
                <a:r>
                  <a:rPr lang="en-US" sz="2400" i="1" dirty="0"/>
                  <a:t>prior probability</a:t>
                </a:r>
                <a:r>
                  <a:rPr lang="en-US" sz="2400" dirty="0"/>
                  <a:t> o </a:t>
                </a:r>
                <a:r>
                  <a:rPr lang="en-US" sz="2400" dirty="0" err="1"/>
                  <a:t>probabilidad</a:t>
                </a:r>
                <a:r>
                  <a:rPr lang="en-US" sz="2400" dirty="0"/>
                  <a:t> previa </a:t>
                </a:r>
                <a14:m>
                  <m:oMath xmlns:m="http://schemas.openxmlformats.org/officeDocument/2006/math">
                    <m:r>
                      <a:rPr lang="es-CR" sz="2400" b="0" i="1" smtClean="0">
                        <a:latin typeface="Cambria Math" panose="02040503050406030204" pitchFamily="18" charset="0"/>
                      </a:rPr>
                      <m:t>(</m:t>
                    </m:r>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𝜋</m:t>
                        </m:r>
                      </m:e>
                      <m:sub>
                        <m:r>
                          <a:rPr lang="es-CR" sz="2400" b="0" i="1" smtClean="0">
                            <a:latin typeface="Cambria Math" panose="02040503050406030204" pitchFamily="18" charset="0"/>
                            <a:ea typeface="Cambria Math" panose="02040503050406030204" pitchFamily="18" charset="0"/>
                          </a:rPr>
                          <m:t>𝑘</m:t>
                        </m:r>
                      </m:sub>
                    </m:sSub>
                    <m:r>
                      <a:rPr lang="es-CR" sz="2400" b="0" i="1" smtClean="0">
                        <a:latin typeface="Cambria Math" panose="02040503050406030204" pitchFamily="18" charset="0"/>
                      </a:rPr>
                      <m:t>)</m:t>
                    </m:r>
                  </m:oMath>
                </a14:m>
                <a:r>
                  <a:rPr lang="en-US" sz="2400" dirty="0"/>
                  <a:t> la </a:t>
                </a:r>
                <a:r>
                  <a:rPr lang="en-US" sz="2400" dirty="0" err="1"/>
                  <a:t>probabilidad</a:t>
                </a:r>
                <a:r>
                  <a:rPr lang="en-US" sz="2400" dirty="0"/>
                  <a:t> de que </a:t>
                </a:r>
                <a:r>
                  <a:rPr lang="es-ES" sz="2400" dirty="0"/>
                  <a:t>una observación aleatoria pertenezca a la clase </a:t>
                </a:r>
                <a14:m>
                  <m:oMath xmlns:m="http://schemas.openxmlformats.org/officeDocument/2006/math">
                    <m:r>
                      <a:rPr lang="es-ES" sz="2400" i="1" dirty="0">
                        <a:latin typeface="Cambria Math" panose="02040503050406030204" pitchFamily="18" charset="0"/>
                      </a:rPr>
                      <m:t>𝐾</m:t>
                    </m:r>
                  </m:oMath>
                </a14:m>
                <a:r>
                  <a:rPr lang="en-US" sz="2400" dirty="0"/>
                  <a:t>.</a:t>
                </a:r>
              </a:p>
              <a:p>
                <a:r>
                  <a:rPr lang="en-US" sz="2400" dirty="0"/>
                  <a:t>Se define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𝑓</m:t>
                        </m:r>
                      </m:e>
                      <m:sub>
                        <m:r>
                          <a:rPr lang="es-CR" sz="2400" b="0" i="1" smtClean="0">
                            <a:latin typeface="Cambria Math" panose="02040503050406030204" pitchFamily="18" charset="0"/>
                          </a:rPr>
                          <m:t>𝑘</m:t>
                        </m:r>
                      </m:sub>
                    </m:sSub>
                    <m:r>
                      <a:rPr lang="es-CR" sz="2400" b="0" i="1" smtClean="0">
                        <a:latin typeface="Cambria Math" panose="02040503050406030204" pitchFamily="18" charset="0"/>
                      </a:rPr>
                      <m:t>(</m:t>
                    </m:r>
                    <m:r>
                      <a:rPr lang="es-CR" sz="2400" b="0" i="1" smtClean="0">
                        <a:latin typeface="Cambria Math" panose="02040503050406030204" pitchFamily="18" charset="0"/>
                      </a:rPr>
                      <m:t>𝑋</m:t>
                    </m:r>
                    <m:r>
                      <a:rPr lang="es-CR" sz="2400" b="0" i="1" smtClean="0">
                        <a:latin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𝑃</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𝑋</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𝑥</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𝑌</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𝑘</m:t>
                    </m:r>
                    <m:r>
                      <a:rPr lang="es-CR" sz="2400" b="0" i="1" smtClean="0">
                        <a:latin typeface="Cambria Math" panose="02040503050406030204" pitchFamily="18" charset="0"/>
                        <a:ea typeface="Cambria Math" panose="02040503050406030204" pitchFamily="18" charset="0"/>
                      </a:rPr>
                      <m:t>)</m:t>
                    </m:r>
                  </m:oMath>
                </a14:m>
                <a:r>
                  <a:rPr lang="en-US" sz="2400" dirty="0"/>
                  <a:t> </a:t>
                </a:r>
                <a:r>
                  <a:rPr lang="es-ES" sz="2400" dirty="0"/>
                  <a:t>como la función de densidad de probabilidad condicional de </a:t>
                </a:r>
                <a:r>
                  <a:rPr lang="es-ES" sz="2400" i="1" dirty="0"/>
                  <a:t>X</a:t>
                </a:r>
                <a:r>
                  <a:rPr lang="es-ES" sz="2400" dirty="0"/>
                  <a:t> para una observación que pertenece a la clase </a:t>
                </a:r>
                <a:r>
                  <a:rPr lang="es-ES" sz="2400" i="1" dirty="0"/>
                  <a:t>k</a:t>
                </a:r>
                <a:r>
                  <a:rPr lang="es-ES" sz="2400" dirty="0"/>
                  <a:t>. Cuanto mayor sea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𝑓</m:t>
                        </m:r>
                      </m:e>
                      <m:sub>
                        <m:r>
                          <a:rPr lang="es-CR" sz="2400" i="1">
                            <a:latin typeface="Cambria Math" panose="02040503050406030204" pitchFamily="18" charset="0"/>
                          </a:rPr>
                          <m:t>𝑘</m:t>
                        </m:r>
                      </m:sub>
                    </m:sSub>
                    <m:r>
                      <a:rPr lang="es-CR" sz="2400" i="1">
                        <a:latin typeface="Cambria Math" panose="02040503050406030204" pitchFamily="18" charset="0"/>
                      </a:rPr>
                      <m:t>(</m:t>
                    </m:r>
                    <m:r>
                      <a:rPr lang="es-CR" sz="2400" i="1">
                        <a:latin typeface="Cambria Math" panose="02040503050406030204" pitchFamily="18" charset="0"/>
                      </a:rPr>
                      <m:t>𝑋</m:t>
                    </m:r>
                    <m:r>
                      <a:rPr lang="es-CR" sz="2400" i="1">
                        <a:latin typeface="Cambria Math" panose="02040503050406030204" pitchFamily="18" charset="0"/>
                      </a:rPr>
                      <m:t>)</m:t>
                    </m:r>
                  </m:oMath>
                </a14:m>
                <a:r>
                  <a:rPr lang="en-US" sz="2400" dirty="0"/>
                  <a:t> mayor la </a:t>
                </a:r>
                <a:r>
                  <a:rPr lang="en-US" sz="2400" dirty="0" err="1"/>
                  <a:t>probabilidad</a:t>
                </a:r>
                <a:r>
                  <a:rPr lang="en-US" sz="2400" dirty="0"/>
                  <a:t> de que una </a:t>
                </a:r>
                <a:r>
                  <a:rPr lang="en-US" sz="2400" dirty="0" err="1"/>
                  <a:t>observación</a:t>
                </a:r>
                <a:r>
                  <a:rPr lang="en-US" sz="2400" dirty="0"/>
                  <a:t> de la </a:t>
                </a:r>
                <a:r>
                  <a:rPr lang="en-US" sz="2400" dirty="0" err="1"/>
                  <a:t>clase</a:t>
                </a:r>
                <a:r>
                  <a:rPr lang="en-US" sz="2400" dirty="0"/>
                  <a:t> </a:t>
                </a:r>
                <a14:m>
                  <m:oMath xmlns:m="http://schemas.openxmlformats.org/officeDocument/2006/math">
                    <m:r>
                      <a:rPr lang="en-US" sz="2400" i="1" dirty="0" smtClean="0">
                        <a:latin typeface="Cambria Math" panose="02040503050406030204" pitchFamily="18" charset="0"/>
                      </a:rPr>
                      <m:t>𝑘</m:t>
                    </m:r>
                  </m:oMath>
                </a14:m>
                <a:r>
                  <a:rPr lang="en-US" sz="2400" dirty="0"/>
                  <a:t> </a:t>
                </a:r>
                <a:r>
                  <a:rPr lang="en-US" sz="2400" dirty="0" err="1"/>
                  <a:t>adquiera</a:t>
                </a:r>
                <a:r>
                  <a:rPr lang="en-US" sz="2400" dirty="0"/>
                  <a:t> un valor de </a:t>
                </a:r>
                <a14:m>
                  <m:oMath xmlns:m="http://schemas.openxmlformats.org/officeDocument/2006/math">
                    <m:r>
                      <a:rPr lang="es-CR" sz="2400" b="0" i="1" smtClean="0">
                        <a:latin typeface="Cambria Math" panose="02040503050406030204" pitchFamily="18" charset="0"/>
                      </a:rPr>
                      <m:t>𝑋</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𝑥</m:t>
                    </m:r>
                  </m:oMath>
                </a14:m>
                <a:r>
                  <a:rPr lang="en-US" sz="2400" dirty="0"/>
                  <a:t>.</a:t>
                </a:r>
              </a:p>
              <a:p>
                <a:r>
                  <a:rPr lang="en-US" sz="2400" dirty="0"/>
                  <a:t>Se define </a:t>
                </a:r>
                <a:r>
                  <a:rPr lang="en-US" sz="2400" dirty="0" err="1"/>
                  <a:t>como</a:t>
                </a:r>
                <a:r>
                  <a:rPr lang="en-US" sz="2400" dirty="0"/>
                  <a:t> </a:t>
                </a:r>
                <a:r>
                  <a:rPr lang="en-US" sz="2400" i="1" dirty="0"/>
                  <a:t>posterior probability</a:t>
                </a:r>
                <a:r>
                  <a:rPr lang="en-US" sz="2400" dirty="0"/>
                  <a:t> o </a:t>
                </a:r>
                <a:r>
                  <a:rPr lang="en-US" sz="2400" dirty="0" err="1"/>
                  <a:t>probabilidad</a:t>
                </a:r>
                <a:r>
                  <a:rPr lang="en-US" sz="2400" dirty="0"/>
                  <a:t> posterior </a:t>
                </a:r>
                <a14:m>
                  <m:oMath xmlns:m="http://schemas.openxmlformats.org/officeDocument/2006/math">
                    <m:r>
                      <a:rPr lang="es-CR" sz="2400" i="1">
                        <a:latin typeface="Cambria Math" panose="02040503050406030204" pitchFamily="18" charset="0"/>
                        <a:ea typeface="Cambria Math" panose="02040503050406030204" pitchFamily="18" charset="0"/>
                      </a:rPr>
                      <m:t>𝑃</m:t>
                    </m:r>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𝑌</m:t>
                    </m:r>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𝑘</m:t>
                    </m:r>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𝑋</m:t>
                    </m:r>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𝑥</m:t>
                    </m:r>
                    <m:r>
                      <a:rPr lang="es-CR" sz="2400" i="1">
                        <a:latin typeface="Cambria Math" panose="02040503050406030204" pitchFamily="18" charset="0"/>
                        <a:ea typeface="Cambria Math" panose="02040503050406030204" pitchFamily="18" charset="0"/>
                      </a:rPr>
                      <m:t>)</m:t>
                    </m:r>
                  </m:oMath>
                </a14:m>
                <a:r>
                  <a:rPr lang="en-US" sz="2400" dirty="0"/>
                  <a:t> l</a:t>
                </a:r>
                <a:r>
                  <a:rPr lang="es-ES" sz="2400" dirty="0"/>
                  <a:t>a probabilidad de que una observación pertenezca a la clase </a:t>
                </a:r>
                <a14:m>
                  <m:oMath xmlns:m="http://schemas.openxmlformats.org/officeDocument/2006/math">
                    <m:r>
                      <a:rPr lang="es-ES" sz="2400" i="1" dirty="0" smtClean="0">
                        <a:latin typeface="Cambria Math" panose="02040503050406030204" pitchFamily="18" charset="0"/>
                      </a:rPr>
                      <m:t>𝑘</m:t>
                    </m:r>
                  </m:oMath>
                </a14:m>
                <a:r>
                  <a:rPr lang="es-ES" sz="2400" dirty="0"/>
                  <a:t> siendo </a:t>
                </a:r>
                <a14:m>
                  <m:oMath xmlns:m="http://schemas.openxmlformats.org/officeDocument/2006/math">
                    <m:r>
                      <a:rPr lang="es-ES" sz="2400" i="1" dirty="0" smtClean="0">
                        <a:latin typeface="Cambria Math" panose="02040503050406030204" pitchFamily="18" charset="0"/>
                      </a:rPr>
                      <m:t>𝑥</m:t>
                    </m:r>
                  </m:oMath>
                </a14:m>
                <a:r>
                  <a:rPr lang="es-ES" sz="2400" dirty="0"/>
                  <a:t> el valor del predictor.</a:t>
                </a:r>
                <a:r>
                  <a:rPr lang="en-US" sz="2400" dirty="0"/>
                  <a:t> </a:t>
                </a:r>
              </a:p>
            </p:txBody>
          </p:sp>
        </mc:Choice>
        <mc:Fallback xmlns="">
          <p:sp>
            <p:nvSpPr>
              <p:cNvPr id="3" name="Content Placeholder 2">
                <a:extLst>
                  <a:ext uri="{FF2B5EF4-FFF2-40B4-BE49-F238E27FC236}">
                    <a16:creationId xmlns:a16="http://schemas.microsoft.com/office/drawing/2014/main" id="{154A4C95-0B22-4B34-9AED-C4DDE03823CC}"/>
                  </a:ext>
                </a:extLst>
              </p:cNvPr>
              <p:cNvSpPr>
                <a:spLocks noGrp="1" noRot="1" noChangeAspect="1" noMove="1" noResize="1" noEditPoints="1" noAdjustHandles="1" noChangeArrowheads="1" noChangeShapeType="1" noTextEdit="1"/>
              </p:cNvSpPr>
              <p:nvPr>
                <p:ph idx="1"/>
              </p:nvPr>
            </p:nvSpPr>
            <p:spPr>
              <a:xfrm>
                <a:off x="48640" y="932317"/>
                <a:ext cx="12091479" cy="5871843"/>
              </a:xfrm>
              <a:blipFill>
                <a:blip r:embed="rId2"/>
                <a:stretch>
                  <a:fillRect l="-807" t="-1973" r="-908"/>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25218C40-3AB0-4644-82A6-EFE7867228C9}"/>
              </a:ext>
            </a:extLst>
          </p:cNvPr>
          <p:cNvSpPr>
            <a:spLocks noGrp="1"/>
          </p:cNvSpPr>
          <p:nvPr>
            <p:ph type="title"/>
          </p:nvPr>
        </p:nvSpPr>
        <p:spPr>
          <a:xfrm>
            <a:off x="48641" y="53840"/>
            <a:ext cx="12091480" cy="734100"/>
          </a:xfrm>
        </p:spPr>
        <p:txBody>
          <a:bodyPr/>
          <a:lstStyle/>
          <a:p>
            <a:pPr algn="ctr"/>
            <a:r>
              <a:rPr lang="es-CR" dirty="0"/>
              <a:t>Análisis Discriminante lineal: teorema de Bayes</a:t>
            </a:r>
          </a:p>
        </p:txBody>
      </p:sp>
    </p:spTree>
    <p:extLst>
      <p:ext uri="{BB962C8B-B14F-4D97-AF65-F5344CB8AC3E}">
        <p14:creationId xmlns:p14="http://schemas.microsoft.com/office/powerpoint/2010/main" val="337400058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217AFD-6319-4ECF-B0A6-E012CEB45480}"/>
                  </a:ext>
                </a:extLst>
              </p:cNvPr>
              <p:cNvSpPr>
                <a:spLocks noGrp="1"/>
              </p:cNvSpPr>
              <p:nvPr>
                <p:ph idx="1"/>
              </p:nvPr>
            </p:nvSpPr>
            <p:spPr>
              <a:xfrm>
                <a:off x="48640" y="930680"/>
                <a:ext cx="12091479" cy="5873479"/>
              </a:xfrm>
            </p:spPr>
            <p:txBody>
              <a:bodyPr/>
              <a:lstStyle/>
              <a:p>
                <a:r>
                  <a:rPr lang="es-ES" sz="2400" dirty="0"/>
                  <a:t>Aplicando del teorema de Bayes se pueden conocer la </a:t>
                </a:r>
                <a:r>
                  <a:rPr lang="es-ES" sz="2400" i="1" dirty="0"/>
                  <a:t>probabilidad posterior</a:t>
                </a:r>
                <a:r>
                  <a:rPr lang="es-ES" sz="2400" dirty="0"/>
                  <a:t> para cada clase:</a:t>
                </a:r>
              </a:p>
              <a:p>
                <a:endParaRPr lang="es-ES" sz="2400" dirty="0"/>
              </a:p>
              <a:p>
                <a:pPr marL="0" indent="0">
                  <a:buNone/>
                </a:pPr>
                <a:endParaRPr lang="es-ES" sz="2400" dirty="0"/>
              </a:p>
              <a:p>
                <a:pPr marL="0" indent="0">
                  <a:buNone/>
                </a:pPr>
                <a14:m>
                  <m:oMathPara xmlns:m="http://schemas.openxmlformats.org/officeDocument/2006/math">
                    <m:oMathParaPr>
                      <m:jc m:val="centerGroup"/>
                    </m:oMathParaPr>
                    <m:oMath xmlns:m="http://schemas.openxmlformats.org/officeDocument/2006/math">
                      <m:r>
                        <a:rPr lang="es-CR" sz="2400" b="0" i="1" smtClean="0">
                          <a:latin typeface="Cambria Math" panose="02040503050406030204" pitchFamily="18" charset="0"/>
                        </a:rPr>
                        <m:t>𝑃</m:t>
                      </m:r>
                      <m:d>
                        <m:dPr>
                          <m:ctrlPr>
                            <a:rPr lang="es-CR" sz="2400" b="0" i="1" smtClean="0">
                              <a:latin typeface="Cambria Math" panose="02040503050406030204" pitchFamily="18" charset="0"/>
                            </a:rPr>
                          </m:ctrlPr>
                        </m:dPr>
                        <m:e>
                          <m:r>
                            <a:rPr lang="es-CR" sz="2400" b="0" i="1" smtClean="0">
                              <a:latin typeface="Cambria Math" panose="02040503050406030204" pitchFamily="18" charset="0"/>
                            </a:rPr>
                            <m:t>𝑝𝑒𝑟𝑡𝑒𝑛𝑒𝑐𝑒</m:t>
                          </m:r>
                          <m:r>
                            <a:rPr lang="es-CR" sz="2400" b="0" i="1" smtClean="0">
                              <a:latin typeface="Cambria Math" panose="02040503050406030204" pitchFamily="18" charset="0"/>
                            </a:rPr>
                            <m:t> </m:t>
                          </m:r>
                          <m:r>
                            <a:rPr lang="es-CR" sz="2400" b="0" i="1" smtClean="0">
                              <a:latin typeface="Cambria Math" panose="02040503050406030204" pitchFamily="18" charset="0"/>
                            </a:rPr>
                            <m:t>𝑐𝑙𝑎𝑠𝑒</m:t>
                          </m:r>
                          <m:r>
                            <a:rPr lang="es-CR" sz="2400" b="0" i="1" smtClean="0">
                              <a:latin typeface="Cambria Math" panose="02040503050406030204" pitchFamily="18" charset="0"/>
                            </a:rPr>
                            <m:t> </m:t>
                          </m:r>
                          <m:r>
                            <a:rPr lang="es-CR" sz="2400" b="0" i="1" smtClean="0">
                              <a:latin typeface="Cambria Math" panose="02040503050406030204" pitchFamily="18" charset="0"/>
                            </a:rPr>
                            <m:t>𝑘</m:t>
                          </m:r>
                          <m:r>
                            <a:rPr lang="es-CR" sz="2400" b="0" i="1" smtClean="0">
                              <a:latin typeface="Cambria Math" panose="02040503050406030204" pitchFamily="18" charset="0"/>
                            </a:rPr>
                            <m:t>|</m:t>
                          </m:r>
                          <m:r>
                            <a:rPr lang="es-CR" sz="2400" b="0" i="1" smtClean="0">
                              <a:latin typeface="Cambria Math" panose="02040503050406030204" pitchFamily="18" charset="0"/>
                            </a:rPr>
                            <m:t>𝑣𝑎𝑙𝑜𝑟</m:t>
                          </m:r>
                          <m:r>
                            <a:rPr lang="es-CR" sz="2400" b="0" i="1" smtClean="0">
                              <a:latin typeface="Cambria Math" panose="02040503050406030204" pitchFamily="18" charset="0"/>
                            </a:rPr>
                            <m:t> </m:t>
                          </m:r>
                          <m:r>
                            <a:rPr lang="es-CR" sz="2400" b="0" i="1" smtClean="0">
                              <a:latin typeface="Cambria Math" panose="02040503050406030204" pitchFamily="18" charset="0"/>
                            </a:rPr>
                            <m:t>𝑥</m:t>
                          </m:r>
                          <m:r>
                            <a:rPr lang="es-CR" sz="2400" b="0" i="1" smtClean="0">
                              <a:latin typeface="Cambria Math" panose="02040503050406030204" pitchFamily="18" charset="0"/>
                            </a:rPr>
                            <m:t> </m:t>
                          </m:r>
                          <m:r>
                            <a:rPr lang="es-CR" sz="2400" b="0" i="1" smtClean="0">
                              <a:latin typeface="Cambria Math" panose="02040503050406030204" pitchFamily="18" charset="0"/>
                            </a:rPr>
                            <m:t>𝑜𝑏𝑠𝑒𝑟𝑑𝑎𝑑𝑜</m:t>
                          </m:r>
                        </m:e>
                      </m:d>
                      <m:r>
                        <a:rPr lang="es-CR" sz="2400" b="0" i="1" smtClean="0">
                          <a:latin typeface="Cambria Math" panose="02040503050406030204" pitchFamily="18" charset="0"/>
                        </a:rPr>
                        <m:t>=</m:t>
                      </m:r>
                      <m:f>
                        <m:fPr>
                          <m:ctrlPr>
                            <a:rPr lang="es-CR" sz="2400" b="0" i="1" smtClean="0">
                              <a:latin typeface="Cambria Math" panose="02040503050406030204" pitchFamily="18" charset="0"/>
                            </a:rPr>
                          </m:ctrlPr>
                        </m:fPr>
                        <m:num>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𝑝𝑒𝑟𝑡𝑒𝑛𝑒</m:t>
                          </m:r>
                          <m:r>
                            <a:rPr lang="es-CR" sz="2400" b="0" i="1" smtClean="0">
                              <a:latin typeface="Cambria Math" panose="02040503050406030204" pitchFamily="18" charset="0"/>
                            </a:rPr>
                            <m:t> </m:t>
                          </m:r>
                          <m:r>
                            <a:rPr lang="es-CR" sz="2400" b="0" i="1" smtClean="0">
                              <a:latin typeface="Cambria Math" panose="02040503050406030204" pitchFamily="18" charset="0"/>
                            </a:rPr>
                            <m:t>𝑐𝑙𝑎𝑠𝑒</m:t>
                          </m:r>
                          <m:r>
                            <a:rPr lang="es-CR" sz="2400" b="0" i="1" smtClean="0">
                              <a:latin typeface="Cambria Math" panose="02040503050406030204" pitchFamily="18" charset="0"/>
                            </a:rPr>
                            <m:t> </m:t>
                          </m:r>
                          <m:r>
                            <a:rPr lang="es-CR" sz="2400" b="0" i="1" smtClean="0">
                              <a:latin typeface="Cambria Math" panose="02040503050406030204" pitchFamily="18" charset="0"/>
                            </a:rPr>
                            <m:t>𝑘</m:t>
                          </m:r>
                          <m:r>
                            <a:rPr lang="es-CR" sz="2400" b="0" i="1" smtClean="0">
                              <a:latin typeface="Cambria Math" panose="02040503050406030204" pitchFamily="18" charset="0"/>
                            </a:rPr>
                            <m:t> </m:t>
                          </m:r>
                          <m:r>
                            <a:rPr lang="es-CR" sz="2400" b="0" i="1" smtClean="0">
                              <a:latin typeface="Cambria Math" panose="02040503050406030204" pitchFamily="18" charset="0"/>
                            </a:rPr>
                            <m:t>𝑦</m:t>
                          </m:r>
                          <m:r>
                            <a:rPr lang="es-CR" sz="2400" b="0" i="1" smtClean="0">
                              <a:latin typeface="Cambria Math" panose="02040503050406030204" pitchFamily="18" charset="0"/>
                            </a:rPr>
                            <m:t> </m:t>
                          </m:r>
                          <m:r>
                            <a:rPr lang="es-CR" sz="2400" b="0" i="1" smtClean="0">
                              <a:latin typeface="Cambria Math" panose="02040503050406030204" pitchFamily="18" charset="0"/>
                            </a:rPr>
                            <m:t>𝑜𝑏𝑠𝑒𝑟𝑣𝑎𝑟</m:t>
                          </m:r>
                          <m:r>
                            <a:rPr lang="es-CR" sz="2400" b="0" i="1" smtClean="0">
                              <a:latin typeface="Cambria Math" panose="02040503050406030204" pitchFamily="18" charset="0"/>
                            </a:rPr>
                            <m:t> </m:t>
                          </m:r>
                          <m:r>
                            <a:rPr lang="es-CR" sz="2400" b="0" i="1" smtClean="0">
                              <a:latin typeface="Cambria Math" panose="02040503050406030204" pitchFamily="18" charset="0"/>
                            </a:rPr>
                            <m:t>𝑥</m:t>
                          </m:r>
                          <m:r>
                            <a:rPr lang="es-CR" sz="2400" b="0" i="1" smtClean="0">
                              <a:latin typeface="Cambria Math" panose="02040503050406030204" pitchFamily="18" charset="0"/>
                            </a:rPr>
                            <m:t>)</m:t>
                          </m:r>
                        </m:num>
                        <m:den>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𝑜𝑏𝑠𝑒𝑟𝑣𝑎𝑟</m:t>
                          </m:r>
                          <m:r>
                            <a:rPr lang="es-CR" sz="2400" b="0" i="1" smtClean="0">
                              <a:latin typeface="Cambria Math" panose="02040503050406030204" pitchFamily="18" charset="0"/>
                            </a:rPr>
                            <m:t> </m:t>
                          </m:r>
                          <m:r>
                            <a:rPr lang="es-CR" sz="2400" b="0" i="1" smtClean="0">
                              <a:latin typeface="Cambria Math" panose="02040503050406030204" pitchFamily="18" charset="0"/>
                            </a:rPr>
                            <m:t>𝑥</m:t>
                          </m:r>
                          <m:r>
                            <a:rPr lang="es-CR" sz="2400" b="0" i="1" smtClean="0">
                              <a:latin typeface="Cambria Math" panose="02040503050406030204" pitchFamily="18" charset="0"/>
                            </a:rPr>
                            <m:t>)</m:t>
                          </m:r>
                        </m:den>
                      </m:f>
                    </m:oMath>
                  </m:oMathPara>
                </a14:m>
                <a:endParaRPr lang="en-US" sz="2400" dirty="0"/>
              </a:p>
              <a:p>
                <a:pPr marL="0" indent="0">
                  <a:buNone/>
                </a:pPr>
                <a:endParaRPr lang="en-US" dirty="0"/>
              </a:p>
              <a:p>
                <a:pPr marL="0" indent="0">
                  <a:buNone/>
                </a:pPr>
                <a:endParaRPr lang="en-US" dirty="0"/>
              </a:p>
              <a:p>
                <a:pPr marL="0" indent="0">
                  <a:buNone/>
                </a:pPr>
                <a:r>
                  <a:rPr lang="es-ES" sz="2400" dirty="0"/>
                  <a:t>Si se introducen los términos, definidos anteriormente, dentro la ecuación se obtiene:</a:t>
                </a:r>
              </a:p>
              <a:p>
                <a:pPr marL="0" indent="0">
                  <a:buNone/>
                </a:pPr>
                <a:endParaRPr lang="es-ES" sz="2400" dirty="0"/>
              </a:p>
              <a:p>
                <a:pPr marL="0" indent="0">
                  <a:buNone/>
                </a:pPr>
                <a:endParaRPr lang="es-ES" sz="2400" dirty="0"/>
              </a:p>
              <a:p>
                <a:pPr marL="0" indent="0">
                  <a:buNone/>
                </a:pPr>
                <a14:m>
                  <m:oMathPara xmlns:m="http://schemas.openxmlformats.org/officeDocument/2006/math">
                    <m:oMathParaPr>
                      <m:jc m:val="centerGroup"/>
                    </m:oMathParaPr>
                    <m:oMath xmlns:m="http://schemas.openxmlformats.org/officeDocument/2006/math">
                      <m:r>
                        <a:rPr lang="es-CR" sz="2400" b="0" i="1" smtClean="0">
                          <a:latin typeface="Cambria Math" panose="02040503050406030204" pitchFamily="18" charset="0"/>
                        </a:rPr>
                        <m:t>𝑃</m:t>
                      </m:r>
                      <m:d>
                        <m:dPr>
                          <m:ctrlPr>
                            <a:rPr lang="es-CR" sz="2400" b="0" i="1" smtClean="0">
                              <a:latin typeface="Cambria Math" panose="02040503050406030204" pitchFamily="18" charset="0"/>
                            </a:rPr>
                          </m:ctrlPr>
                        </m:dPr>
                        <m:e>
                          <m:r>
                            <a:rPr lang="es-CR" sz="2400" b="0" i="1" smtClean="0">
                              <a:latin typeface="Cambria Math" panose="02040503050406030204" pitchFamily="18" charset="0"/>
                            </a:rPr>
                            <m:t>𝑌</m:t>
                          </m:r>
                          <m:r>
                            <a:rPr lang="es-CR" sz="2400" b="0" i="1" smtClean="0">
                              <a:latin typeface="Cambria Math" panose="02040503050406030204" pitchFamily="18" charset="0"/>
                            </a:rPr>
                            <m:t>=</m:t>
                          </m:r>
                          <m:r>
                            <a:rPr lang="es-CR" sz="2400" b="0" i="1" smtClean="0">
                              <a:latin typeface="Cambria Math" panose="02040503050406030204" pitchFamily="18" charset="0"/>
                            </a:rPr>
                            <m:t>𝑘</m:t>
                          </m:r>
                        </m:e>
                        <m:e>
                          <m:r>
                            <a:rPr lang="es-CR" sz="2400" b="0" i="1" smtClean="0">
                              <a:latin typeface="Cambria Math" panose="02040503050406030204" pitchFamily="18" charset="0"/>
                            </a:rPr>
                            <m:t>𝑋</m:t>
                          </m:r>
                          <m:r>
                            <a:rPr lang="es-CR" sz="2400" b="0" i="1" smtClean="0">
                              <a:latin typeface="Cambria Math" panose="02040503050406030204" pitchFamily="18" charset="0"/>
                            </a:rPr>
                            <m:t>=</m:t>
                          </m:r>
                          <m:r>
                            <a:rPr lang="es-CR" sz="2400" b="0" i="1" smtClean="0">
                              <a:latin typeface="Cambria Math" panose="02040503050406030204" pitchFamily="18" charset="0"/>
                            </a:rPr>
                            <m:t>𝑥</m:t>
                          </m:r>
                        </m:e>
                      </m:d>
                      <m:r>
                        <a:rPr lang="es-CR" sz="2400" b="0" i="1" smtClean="0">
                          <a:latin typeface="Cambria Math" panose="02040503050406030204" pitchFamily="18" charset="0"/>
                        </a:rPr>
                        <m:t>=</m:t>
                      </m:r>
                      <m:f>
                        <m:fPr>
                          <m:ctrlPr>
                            <a:rPr lang="es-CR" sz="2400" b="0" i="1" smtClean="0">
                              <a:latin typeface="Cambria Math" panose="02040503050406030204" pitchFamily="18" charset="0"/>
                            </a:rPr>
                          </m:ctrlPr>
                        </m:fPr>
                        <m:num>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𝜋</m:t>
                              </m:r>
                            </m:e>
                            <m:sub>
                              <m:r>
                                <a:rPr lang="es-CR" sz="2400" b="0" i="1" smtClean="0">
                                  <a:latin typeface="Cambria Math" panose="02040503050406030204" pitchFamily="18" charset="0"/>
                                  <a:ea typeface="Cambria Math" panose="02040503050406030204" pitchFamily="18" charset="0"/>
                                </a:rPr>
                                <m:t>𝑘</m:t>
                              </m:r>
                            </m:sub>
                          </m:sSub>
                          <m:r>
                            <a:rPr lang="es-CR" sz="2400" b="0" i="1" smtClean="0">
                              <a:latin typeface="Cambria Math" panose="02040503050406030204" pitchFamily="18" charset="0"/>
                              <a:ea typeface="Cambria Math" panose="02040503050406030204" pitchFamily="18" charset="0"/>
                            </a:rPr>
                            <m:t>𝑃</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𝑋</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𝑥</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𝑌</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𝑘</m:t>
                          </m:r>
                          <m:r>
                            <a:rPr lang="es-CR" sz="2400" b="0" i="1" smtClean="0">
                              <a:latin typeface="Cambria Math" panose="02040503050406030204" pitchFamily="18" charset="0"/>
                              <a:ea typeface="Cambria Math" panose="02040503050406030204" pitchFamily="18" charset="0"/>
                            </a:rPr>
                            <m:t>)</m:t>
                          </m:r>
                        </m:num>
                        <m:den>
                          <m:nary>
                            <m:naryPr>
                              <m:chr m:val="∑"/>
                              <m:limLoc m:val="subSup"/>
                              <m:ctrlPr>
                                <a:rPr lang="es-CR" sz="2400" b="0" i="1" smtClean="0">
                                  <a:latin typeface="Cambria Math" panose="02040503050406030204" pitchFamily="18" charset="0"/>
                                </a:rPr>
                              </m:ctrlPr>
                            </m:naryPr>
                            <m:sub>
                              <m:r>
                                <m:rPr>
                                  <m:brk m:alnAt="25"/>
                                </m:rPr>
                                <a:rPr lang="es-CR" sz="2400" b="0" i="1" smtClean="0">
                                  <a:latin typeface="Cambria Math" panose="02040503050406030204" pitchFamily="18" charset="0"/>
                                </a:rPr>
                                <m:t>𝑗</m:t>
                              </m:r>
                              <m:r>
                                <a:rPr lang="es-CR" sz="2400" b="0" i="1" smtClean="0">
                                  <a:latin typeface="Cambria Math" panose="02040503050406030204" pitchFamily="18" charset="0"/>
                                </a:rPr>
                                <m:t>=1</m:t>
                              </m:r>
                            </m:sub>
                            <m:sup>
                              <m:r>
                                <a:rPr lang="es-CR" sz="2400" b="0" i="1" smtClean="0">
                                  <a:latin typeface="Cambria Math" panose="02040503050406030204" pitchFamily="18" charset="0"/>
                                </a:rPr>
                                <m:t>𝐾</m:t>
                              </m:r>
                            </m:sup>
                            <m:e>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b="0" i="1" smtClean="0">
                                      <a:latin typeface="Cambria Math" panose="02040503050406030204" pitchFamily="18" charset="0"/>
                                      <a:ea typeface="Cambria Math" panose="02040503050406030204" pitchFamily="18" charset="0"/>
                                    </a:rPr>
                                    <m:t>𝑗</m:t>
                                  </m:r>
                                </m:sub>
                              </m:sSub>
                              <m:r>
                                <a:rPr lang="es-CR" sz="2400" i="1">
                                  <a:latin typeface="Cambria Math" panose="02040503050406030204" pitchFamily="18" charset="0"/>
                                  <a:ea typeface="Cambria Math" panose="02040503050406030204" pitchFamily="18" charset="0"/>
                                </a:rPr>
                                <m:t>𝑃</m:t>
                              </m:r>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𝑋</m:t>
                              </m:r>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𝑥</m:t>
                              </m:r>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𝑌</m:t>
                              </m:r>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𝑗</m:t>
                              </m:r>
                              <m:r>
                                <a:rPr lang="es-CR" sz="2400" i="1">
                                  <a:latin typeface="Cambria Math" panose="02040503050406030204" pitchFamily="18" charset="0"/>
                                  <a:ea typeface="Cambria Math" panose="02040503050406030204" pitchFamily="18" charset="0"/>
                                </a:rPr>
                                <m:t>)</m:t>
                              </m:r>
                            </m:e>
                          </m:nary>
                        </m:den>
                      </m:f>
                      <m:r>
                        <a:rPr lang="es-CR" sz="2400" b="0" i="1" smtClean="0">
                          <a:latin typeface="Cambria Math" panose="02040503050406030204" pitchFamily="18" charset="0"/>
                        </a:rPr>
                        <m:t>=</m:t>
                      </m:r>
                      <m:f>
                        <m:fPr>
                          <m:ctrlPr>
                            <a:rPr lang="es-CR" sz="2400" b="0" i="1" smtClean="0">
                              <a:latin typeface="Cambria Math" panose="02040503050406030204" pitchFamily="18" charset="0"/>
                            </a:rPr>
                          </m:ctrlPr>
                        </m:fPr>
                        <m:num>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i="1">
                                  <a:latin typeface="Cambria Math" panose="02040503050406030204" pitchFamily="18" charset="0"/>
                                  <a:ea typeface="Cambria Math" panose="02040503050406030204" pitchFamily="18" charset="0"/>
                                </a:rPr>
                                <m:t>𝑘</m:t>
                              </m:r>
                            </m:sub>
                          </m:sSub>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𝑓</m:t>
                              </m:r>
                            </m:e>
                            <m:sub>
                              <m:r>
                                <a:rPr lang="es-CR" sz="2400" b="0" i="1" smtClean="0">
                                  <a:latin typeface="Cambria Math" panose="02040503050406030204" pitchFamily="18" charset="0"/>
                                  <a:ea typeface="Cambria Math" panose="02040503050406030204" pitchFamily="18" charset="0"/>
                                </a:rPr>
                                <m:t>𝑘</m:t>
                              </m:r>
                            </m:sub>
                          </m:sSub>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𝑥</m:t>
                          </m:r>
                          <m:r>
                            <a:rPr lang="es-CR" sz="2400" b="0" i="1" smtClean="0">
                              <a:latin typeface="Cambria Math" panose="02040503050406030204" pitchFamily="18" charset="0"/>
                              <a:ea typeface="Cambria Math" panose="02040503050406030204" pitchFamily="18" charset="0"/>
                            </a:rPr>
                            <m:t>)</m:t>
                          </m:r>
                        </m:num>
                        <m:den>
                          <m:nary>
                            <m:naryPr>
                              <m:chr m:val="∑"/>
                              <m:limLoc m:val="subSup"/>
                              <m:ctrlPr>
                                <a:rPr lang="es-CR" sz="2400" i="1">
                                  <a:latin typeface="Cambria Math" panose="02040503050406030204" pitchFamily="18" charset="0"/>
                                </a:rPr>
                              </m:ctrlPr>
                            </m:naryPr>
                            <m:sub>
                              <m:r>
                                <m:rPr>
                                  <m:brk m:alnAt="25"/>
                                </m:rPr>
                                <a:rPr lang="es-CR" sz="2400" i="1">
                                  <a:latin typeface="Cambria Math" panose="02040503050406030204" pitchFamily="18" charset="0"/>
                                </a:rPr>
                                <m:t>𝑗</m:t>
                              </m:r>
                              <m:r>
                                <a:rPr lang="es-CR" sz="2400" i="1">
                                  <a:latin typeface="Cambria Math" panose="02040503050406030204" pitchFamily="18" charset="0"/>
                                </a:rPr>
                                <m:t>=1</m:t>
                              </m:r>
                            </m:sub>
                            <m:sup>
                              <m:r>
                                <a:rPr lang="es-CR" sz="2400" i="1">
                                  <a:latin typeface="Cambria Math" panose="02040503050406030204" pitchFamily="18" charset="0"/>
                                </a:rPr>
                                <m:t>𝐾</m:t>
                              </m:r>
                            </m:sup>
                            <m:e>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i="1">
                                      <a:latin typeface="Cambria Math" panose="02040503050406030204" pitchFamily="18" charset="0"/>
                                      <a:ea typeface="Cambria Math" panose="02040503050406030204" pitchFamily="18" charset="0"/>
                                    </a:rPr>
                                    <m:t>𝑗</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𝑓</m:t>
                                  </m:r>
                                </m:e>
                                <m:sub>
                                  <m:r>
                                    <a:rPr lang="es-CR" sz="2400" i="1">
                                      <a:latin typeface="Cambria Math" panose="02040503050406030204" pitchFamily="18" charset="0"/>
                                      <a:ea typeface="Cambria Math" panose="02040503050406030204" pitchFamily="18" charset="0"/>
                                    </a:rPr>
                                    <m:t>𝑘</m:t>
                                  </m:r>
                                </m:sub>
                              </m:sSub>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𝑥</m:t>
                              </m:r>
                              <m:r>
                                <a:rPr lang="es-CR" sz="2400" i="1">
                                  <a:latin typeface="Cambria Math" panose="02040503050406030204" pitchFamily="18" charset="0"/>
                                  <a:ea typeface="Cambria Math" panose="02040503050406030204" pitchFamily="18" charset="0"/>
                                </a:rPr>
                                <m:t>)</m:t>
                              </m:r>
                            </m:e>
                          </m:nary>
                        </m:den>
                      </m:f>
                    </m:oMath>
                  </m:oMathPara>
                </a14:m>
                <a:endParaRPr lang="en-US" sz="2400" dirty="0"/>
              </a:p>
            </p:txBody>
          </p:sp>
        </mc:Choice>
        <mc:Fallback xmlns="">
          <p:sp>
            <p:nvSpPr>
              <p:cNvPr id="3" name="Content Placeholder 2">
                <a:extLst>
                  <a:ext uri="{FF2B5EF4-FFF2-40B4-BE49-F238E27FC236}">
                    <a16:creationId xmlns:a16="http://schemas.microsoft.com/office/drawing/2014/main" id="{7A217AFD-6319-4ECF-B0A6-E012CEB45480}"/>
                  </a:ext>
                </a:extLst>
              </p:cNvPr>
              <p:cNvSpPr>
                <a:spLocks noGrp="1" noRot="1" noChangeAspect="1" noMove="1" noResize="1" noEditPoints="1" noAdjustHandles="1" noChangeArrowheads="1" noChangeShapeType="1" noTextEdit="1"/>
              </p:cNvSpPr>
              <p:nvPr>
                <p:ph idx="1"/>
              </p:nvPr>
            </p:nvSpPr>
            <p:spPr>
              <a:xfrm>
                <a:off x="48640" y="930680"/>
                <a:ext cx="12091479" cy="5873479"/>
              </a:xfrm>
              <a:blipFill>
                <a:blip r:embed="rId2"/>
                <a:stretch>
                  <a:fillRect l="-807" t="-1454"/>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76765207-3738-479B-8B4A-4A9E1BAC90A9}"/>
              </a:ext>
            </a:extLst>
          </p:cNvPr>
          <p:cNvSpPr>
            <a:spLocks noGrp="1"/>
          </p:cNvSpPr>
          <p:nvPr>
            <p:ph type="title"/>
          </p:nvPr>
        </p:nvSpPr>
        <p:spPr>
          <a:xfrm>
            <a:off x="48641" y="53840"/>
            <a:ext cx="12091480" cy="734100"/>
          </a:xfrm>
        </p:spPr>
        <p:txBody>
          <a:bodyPr/>
          <a:lstStyle/>
          <a:p>
            <a:pPr algn="ctr"/>
            <a:r>
              <a:rPr lang="es-CR" dirty="0"/>
              <a:t>Análisis Discriminante lineal: teorema de Bayes</a:t>
            </a:r>
          </a:p>
        </p:txBody>
      </p:sp>
    </p:spTree>
    <p:extLst>
      <p:ext uri="{BB962C8B-B14F-4D97-AF65-F5344CB8AC3E}">
        <p14:creationId xmlns:p14="http://schemas.microsoft.com/office/powerpoint/2010/main" val="225174904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A21184-0E6D-45E7-91A8-8D459FBFAE01}"/>
                  </a:ext>
                </a:extLst>
              </p:cNvPr>
              <p:cNvSpPr>
                <a:spLocks noGrp="1"/>
              </p:cNvSpPr>
              <p:nvPr>
                <p:ph idx="1"/>
              </p:nvPr>
            </p:nvSpPr>
            <p:spPr>
              <a:xfrm>
                <a:off x="48642" y="979318"/>
                <a:ext cx="9480370" cy="5824841"/>
              </a:xfrm>
            </p:spPr>
            <p:txBody>
              <a:bodyPr>
                <a:normAutofit lnSpcReduction="10000"/>
              </a:bodyPr>
              <a:lstStyle/>
              <a:p>
                <a:pPr marL="0" indent="0" algn="just">
                  <a:buNone/>
                </a:pPr>
                <a:r>
                  <a:rPr lang="es-ES" sz="2400" dirty="0"/>
                  <a:t>La clasificación con menor error (clasificación de Bayes) se consigue asignando la observación a aquel grupo que maximice la probabilidad posterior. </a:t>
                </a:r>
                <a:r>
                  <a:rPr lang="en-US" sz="2400" dirty="0"/>
                  <a:t>Dado que el </a:t>
                </a:r>
                <a:r>
                  <a:rPr lang="en-US" sz="2400" dirty="0" err="1"/>
                  <a:t>denominador</a:t>
                </a:r>
                <a:r>
                  <a:rPr lang="en-US" sz="2400" dirty="0"/>
                  <a:t> </a:t>
                </a:r>
                <a14:m>
                  <m:oMath xmlns:m="http://schemas.openxmlformats.org/officeDocument/2006/math">
                    <m:nary>
                      <m:naryPr>
                        <m:chr m:val="∑"/>
                        <m:limLoc m:val="subSup"/>
                        <m:ctrlPr>
                          <a:rPr lang="es-CR" sz="2400" i="1">
                            <a:latin typeface="Cambria Math" panose="02040503050406030204" pitchFamily="18" charset="0"/>
                          </a:rPr>
                        </m:ctrlPr>
                      </m:naryPr>
                      <m:sub>
                        <m:r>
                          <m:rPr>
                            <m:brk m:alnAt="25"/>
                          </m:rPr>
                          <a:rPr lang="es-CR" sz="2400" i="1">
                            <a:latin typeface="Cambria Math" panose="02040503050406030204" pitchFamily="18" charset="0"/>
                          </a:rPr>
                          <m:t>𝑗</m:t>
                        </m:r>
                        <m:r>
                          <a:rPr lang="es-CR" sz="2400" i="1">
                            <a:latin typeface="Cambria Math" panose="02040503050406030204" pitchFamily="18" charset="0"/>
                          </a:rPr>
                          <m:t>=1</m:t>
                        </m:r>
                      </m:sub>
                      <m:sup>
                        <m:r>
                          <a:rPr lang="es-CR" sz="2400" i="1">
                            <a:latin typeface="Cambria Math" panose="02040503050406030204" pitchFamily="18" charset="0"/>
                          </a:rPr>
                          <m:t>𝐾</m:t>
                        </m:r>
                      </m:sup>
                      <m:e>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i="1">
                                <a:latin typeface="Cambria Math" panose="02040503050406030204" pitchFamily="18" charset="0"/>
                                <a:ea typeface="Cambria Math" panose="02040503050406030204" pitchFamily="18" charset="0"/>
                              </a:rPr>
                              <m:t>𝑗</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𝑓</m:t>
                            </m:r>
                          </m:e>
                          <m:sub>
                            <m:r>
                              <a:rPr lang="es-CR" sz="2400" i="1">
                                <a:latin typeface="Cambria Math" panose="02040503050406030204" pitchFamily="18" charset="0"/>
                                <a:ea typeface="Cambria Math" panose="02040503050406030204" pitchFamily="18" charset="0"/>
                              </a:rPr>
                              <m:t>𝑘</m:t>
                            </m:r>
                          </m:sub>
                        </m:sSub>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𝑥</m:t>
                        </m:r>
                        <m:r>
                          <a:rPr lang="es-CR" sz="2400" i="1">
                            <a:latin typeface="Cambria Math" panose="02040503050406030204" pitchFamily="18" charset="0"/>
                            <a:ea typeface="Cambria Math" panose="02040503050406030204" pitchFamily="18" charset="0"/>
                          </a:rPr>
                          <m:t>)</m:t>
                        </m:r>
                      </m:e>
                    </m:nary>
                  </m:oMath>
                </a14:m>
                <a:r>
                  <a:rPr lang="en-US" sz="2400" dirty="0"/>
                  <a:t> es </a:t>
                </a:r>
                <a:r>
                  <a:rPr lang="en-US" sz="2400" dirty="0" err="1"/>
                  <a:t>igual</a:t>
                </a:r>
                <a:r>
                  <a:rPr lang="en-US" sz="2400" dirty="0"/>
                  <a:t> para </a:t>
                </a:r>
                <a:r>
                  <a:rPr lang="en-US" sz="2400" dirty="0" err="1"/>
                  <a:t>todas</a:t>
                </a:r>
                <a:r>
                  <a:rPr lang="en-US" sz="2400" dirty="0"/>
                  <a:t> las </a:t>
                </a:r>
                <a:r>
                  <a:rPr lang="en-US" sz="2400" dirty="0" err="1"/>
                  <a:t>clases</a:t>
                </a:r>
                <a:r>
                  <a:rPr lang="en-US" sz="2400" dirty="0"/>
                  <a:t>, la </a:t>
                </a:r>
                <a:r>
                  <a:rPr lang="es-ES" sz="2400" dirty="0"/>
                  <a:t>norma de clasificación es equivalente a decir que se asignará cada observación a aquel grupo para el que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i="1">
                            <a:latin typeface="Cambria Math" panose="02040503050406030204" pitchFamily="18" charset="0"/>
                            <a:ea typeface="Cambria Math" panose="02040503050406030204" pitchFamily="18" charset="0"/>
                          </a:rPr>
                          <m:t>𝑘</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𝑓</m:t>
                        </m:r>
                      </m:e>
                      <m:sub>
                        <m:r>
                          <a:rPr lang="es-CR" sz="2400" i="1">
                            <a:latin typeface="Cambria Math" panose="02040503050406030204" pitchFamily="18" charset="0"/>
                            <a:ea typeface="Cambria Math" panose="02040503050406030204" pitchFamily="18" charset="0"/>
                          </a:rPr>
                          <m:t>𝑘</m:t>
                        </m:r>
                      </m:sub>
                    </m:sSub>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𝑥</m:t>
                    </m:r>
                    <m:r>
                      <a:rPr lang="es-CR" sz="2400" i="1">
                        <a:latin typeface="Cambria Math" panose="02040503050406030204" pitchFamily="18" charset="0"/>
                        <a:ea typeface="Cambria Math" panose="02040503050406030204" pitchFamily="18" charset="0"/>
                      </a:rPr>
                      <m:t>)</m:t>
                    </m:r>
                  </m:oMath>
                </a14:m>
                <a:r>
                  <a:rPr lang="en-US" sz="2400" dirty="0"/>
                  <a:t> sea mayor.</a:t>
                </a:r>
              </a:p>
              <a:p>
                <a:pPr marL="0" indent="0" algn="just">
                  <a:buNone/>
                </a:pPr>
                <a:endParaRPr lang="en-US" sz="2400" dirty="0"/>
              </a:p>
              <a:p>
                <a:pPr marL="0" indent="0" algn="just">
                  <a:buNone/>
                </a:pPr>
                <a:r>
                  <a:rPr lang="es-ES" sz="2400" dirty="0"/>
                  <a:t>Para que la clasificación basada en Bayes sea posible, se necesita conocer la probabilidad poblacional de que una observación cualquiera pertenezca a cada clase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i="1">
                            <a:latin typeface="Cambria Math" panose="02040503050406030204" pitchFamily="18" charset="0"/>
                            <a:ea typeface="Cambria Math" panose="02040503050406030204" pitchFamily="18" charset="0"/>
                          </a:rPr>
                          <m:t>𝑘</m:t>
                        </m:r>
                      </m:sub>
                    </m:sSub>
                  </m:oMath>
                </a14:m>
                <a:r>
                  <a:rPr lang="es-ES" sz="2400" dirty="0"/>
                  <a:t>) y  la probabilidad poblacional de que una observación que pertenece a la clase </a:t>
                </a:r>
                <a14:m>
                  <m:oMath xmlns:m="http://schemas.openxmlformats.org/officeDocument/2006/math">
                    <m:r>
                      <a:rPr lang="es-CR" sz="2400" b="0" i="1" smtClean="0">
                        <a:latin typeface="Cambria Math" panose="02040503050406030204" pitchFamily="18" charset="0"/>
                      </a:rPr>
                      <m:t>𝑘</m:t>
                    </m:r>
                  </m:oMath>
                </a14:m>
                <a:r>
                  <a:rPr lang="en-US" sz="2400" dirty="0"/>
                  <a:t> </a:t>
                </a:r>
                <a:r>
                  <a:rPr lang="es-ES" sz="2400" dirty="0"/>
                  <a:t>adquiera el valor </a:t>
                </a:r>
                <a:r>
                  <a:rPr lang="es-ES" sz="2400" i="1" dirty="0"/>
                  <a:t>x</a:t>
                </a:r>
                <a:r>
                  <a:rPr lang="es-ES" sz="2400" dirty="0"/>
                  <a:t> en el predictor  </a:t>
                </a:r>
                <a:br>
                  <a:rPr lang="es-ES" sz="2400" dirty="0"/>
                </a:br>
                <a14:m>
                  <m:oMath xmlns:m="http://schemas.openxmlformats.org/officeDocument/2006/math">
                    <m:r>
                      <a:rPr lang="es-CR" sz="2400" b="0" i="0" smtClean="0">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𝑓</m:t>
                        </m:r>
                      </m:e>
                      <m:sub>
                        <m:r>
                          <a:rPr lang="es-CR" sz="2400" i="1">
                            <a:latin typeface="Cambria Math" panose="02040503050406030204" pitchFamily="18" charset="0"/>
                          </a:rPr>
                          <m:t>𝑘</m:t>
                        </m:r>
                      </m:sub>
                    </m:sSub>
                    <m:d>
                      <m:dPr>
                        <m:ctrlPr>
                          <a:rPr lang="es-CR" sz="2400" i="1">
                            <a:latin typeface="Cambria Math" panose="02040503050406030204" pitchFamily="18" charset="0"/>
                          </a:rPr>
                        </m:ctrlPr>
                      </m:dPr>
                      <m:e>
                        <m:r>
                          <a:rPr lang="es-CR" sz="2400" i="1">
                            <a:latin typeface="Cambria Math" panose="02040503050406030204" pitchFamily="18" charset="0"/>
                          </a:rPr>
                          <m:t>𝑋</m:t>
                        </m:r>
                      </m:e>
                    </m:d>
                    <m:r>
                      <a:rPr lang="es-CR" sz="2400" i="1">
                        <a:latin typeface="Cambria Math" panose="02040503050406030204" pitchFamily="18" charset="0"/>
                      </a:rPr>
                      <m:t>≡</m:t>
                    </m:r>
                    <m:r>
                      <a:rPr lang="es-CR" sz="2400" i="1">
                        <a:latin typeface="Cambria Math" panose="02040503050406030204" pitchFamily="18" charset="0"/>
                        <a:ea typeface="Cambria Math" panose="02040503050406030204" pitchFamily="18" charset="0"/>
                      </a:rPr>
                      <m:t>𝑃</m:t>
                    </m:r>
                    <m:d>
                      <m:dPr>
                        <m:ctrlPr>
                          <a:rPr lang="es-CR" sz="2400" i="1">
                            <a:latin typeface="Cambria Math" panose="02040503050406030204" pitchFamily="18" charset="0"/>
                            <a:ea typeface="Cambria Math" panose="02040503050406030204" pitchFamily="18" charset="0"/>
                          </a:rPr>
                        </m:ctrlPr>
                      </m:dPr>
                      <m:e>
                        <m:r>
                          <a:rPr lang="es-CR" sz="2400" i="1">
                            <a:latin typeface="Cambria Math" panose="02040503050406030204" pitchFamily="18" charset="0"/>
                            <a:ea typeface="Cambria Math" panose="02040503050406030204" pitchFamily="18" charset="0"/>
                          </a:rPr>
                          <m:t>𝑋</m:t>
                        </m:r>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𝑥</m:t>
                        </m:r>
                      </m:e>
                      <m:e>
                        <m:r>
                          <a:rPr lang="es-CR" sz="2400" i="1">
                            <a:latin typeface="Cambria Math" panose="02040503050406030204" pitchFamily="18" charset="0"/>
                            <a:ea typeface="Cambria Math" panose="02040503050406030204" pitchFamily="18" charset="0"/>
                          </a:rPr>
                          <m:t>𝑌</m:t>
                        </m:r>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𝑘</m:t>
                        </m:r>
                      </m:e>
                    </m:d>
                    <m:r>
                      <a:rPr lang="es-CR" sz="2400" b="0" i="1" smtClean="0">
                        <a:latin typeface="Cambria Math" panose="02040503050406030204" pitchFamily="18" charset="0"/>
                        <a:ea typeface="Cambria Math" panose="02040503050406030204" pitchFamily="18" charset="0"/>
                      </a:rPr>
                      <m:t>)</m:t>
                    </m:r>
                  </m:oMath>
                </a14:m>
                <a:r>
                  <a:rPr lang="en-US" sz="2400" dirty="0"/>
                  <a:t>. </a:t>
                </a:r>
              </a:p>
              <a:p>
                <a:pPr marL="0" indent="0" algn="just">
                  <a:buNone/>
                </a:pPr>
                <a:endParaRPr lang="en-US" sz="2400" dirty="0"/>
              </a:p>
              <a:p>
                <a:pPr marL="0" indent="0" algn="just">
                  <a:buNone/>
                </a:pPr>
                <a:r>
                  <a:rPr lang="es-ES" sz="2400" dirty="0"/>
                  <a:t>En la práctica, raramente se dispone de esta información, por lo que los parámetros tienen que ser estimados a partir de la muestra. Como consecuencia, el clasificador </a:t>
                </a:r>
                <a:r>
                  <a:rPr lang="es-ES" sz="2400" i="1" dirty="0"/>
                  <a:t>LDA </a:t>
                </a:r>
                <a:r>
                  <a:rPr lang="es-ES" sz="2400" dirty="0"/>
                  <a:t>obtenido se aproxima al clasificador de Bayes pero no es igual.</a:t>
                </a:r>
                <a:r>
                  <a:rPr lang="es-ES" dirty="0"/>
                  <a:t> </a:t>
                </a:r>
                <a:endParaRPr lang="en-US" sz="2400" dirty="0"/>
              </a:p>
            </p:txBody>
          </p:sp>
        </mc:Choice>
        <mc:Fallback xmlns="">
          <p:sp>
            <p:nvSpPr>
              <p:cNvPr id="3" name="Content Placeholder 2">
                <a:extLst>
                  <a:ext uri="{FF2B5EF4-FFF2-40B4-BE49-F238E27FC236}">
                    <a16:creationId xmlns:a16="http://schemas.microsoft.com/office/drawing/2014/main" xmlns:a14="http://schemas.microsoft.com/office/drawing/2010/main" xmlns="" id="{1FA21184-0E6D-45E7-91A8-8D459FBFAE01}"/>
                  </a:ext>
                </a:extLst>
              </p:cNvPr>
              <p:cNvSpPr>
                <a:spLocks noGrp="1" noRot="1" noChangeAspect="1" noMove="1" noResize="1" noEditPoints="1" noAdjustHandles="1" noChangeArrowheads="1" noChangeShapeType="1" noTextEdit="1"/>
              </p:cNvSpPr>
              <p:nvPr>
                <p:ph idx="1"/>
              </p:nvPr>
            </p:nvSpPr>
            <p:spPr>
              <a:xfrm>
                <a:off x="48642" y="979318"/>
                <a:ext cx="9480370" cy="5824841"/>
              </a:xfrm>
              <a:blipFill rotWithShape="1">
                <a:blip r:embed="rId2"/>
                <a:stretch>
                  <a:fillRect l="-1029" t="-1990" r="-965"/>
                </a:stretch>
              </a:blipFill>
            </p:spPr>
            <p:txBody>
              <a:bodyPr/>
              <a:lstStyle/>
              <a:p>
                <a:r>
                  <a:rPr lang="es-CR">
                    <a:noFill/>
                  </a:rPr>
                  <a:t> </a:t>
                </a:r>
              </a:p>
            </p:txBody>
          </p:sp>
        </mc:Fallback>
      </mc:AlternateContent>
      <p:sp>
        <p:nvSpPr>
          <p:cNvPr id="4" name="1 Título">
            <a:extLst>
              <a:ext uri="{FF2B5EF4-FFF2-40B4-BE49-F238E27FC236}">
                <a16:creationId xmlns:a16="http://schemas.microsoft.com/office/drawing/2014/main" id="{84DFAF62-7355-4DA5-A60D-2D142988B7F3}"/>
              </a:ext>
            </a:extLst>
          </p:cNvPr>
          <p:cNvSpPr txBox="1">
            <a:spLocks/>
          </p:cNvSpPr>
          <p:nvPr/>
        </p:nvSpPr>
        <p:spPr>
          <a:xfrm>
            <a:off x="48641" y="53840"/>
            <a:ext cx="12091480" cy="734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teorema de Bayes</a:t>
            </a:r>
          </a:p>
        </p:txBody>
      </p:sp>
      <p:pic>
        <p:nvPicPr>
          <p:cNvPr id="5124" name="Picture 4" descr="Image result for bayes theorem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6105" y="1208923"/>
            <a:ext cx="1925054" cy="28875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2227" y="4553953"/>
            <a:ext cx="1911016" cy="191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92283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C1367-34C5-4E9C-AB73-7E5DCD6C7C04}"/>
                  </a:ext>
                </a:extLst>
              </p:cNvPr>
              <p:cNvSpPr>
                <a:spLocks noGrp="1"/>
              </p:cNvSpPr>
              <p:nvPr>
                <p:ph idx="1"/>
              </p:nvPr>
            </p:nvSpPr>
            <p:spPr>
              <a:xfrm>
                <a:off x="1" y="969590"/>
                <a:ext cx="12192000" cy="5834569"/>
              </a:xfrm>
            </p:spPr>
            <p:txBody>
              <a:bodyPr>
                <a:normAutofit/>
              </a:bodyPr>
              <a:lstStyle/>
              <a:p>
                <a:pPr marL="0" indent="0" algn="just">
                  <a:buNone/>
                </a:pPr>
                <a:r>
                  <a:rPr lang="es-ES" sz="2400" dirty="0"/>
                  <a:t>La capacidad del </a:t>
                </a:r>
                <a:r>
                  <a:rPr lang="es-ES" sz="2400" i="1" dirty="0"/>
                  <a:t>LDA</a:t>
                </a:r>
                <a:r>
                  <a:rPr lang="es-ES" sz="2400" dirty="0"/>
                  <a:t> para clasificar correctamente las observaciones depende de cómo de buenas sean las estimaciones de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i="1">
                            <a:latin typeface="Cambria Math" panose="02040503050406030204" pitchFamily="18" charset="0"/>
                            <a:ea typeface="Cambria Math" panose="02040503050406030204" pitchFamily="18" charset="0"/>
                          </a:rPr>
                          <m:t>𝑘</m:t>
                        </m:r>
                      </m:sub>
                    </m:sSub>
                  </m:oMath>
                </a14:m>
                <a:r>
                  <a:rPr lang="en-US" sz="2400" dirty="0"/>
                  <a:t> y de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𝑓</m:t>
                        </m:r>
                      </m:e>
                      <m:sub>
                        <m:r>
                          <a:rPr lang="es-CR" sz="2400" i="1">
                            <a:latin typeface="Cambria Math" panose="02040503050406030204" pitchFamily="18" charset="0"/>
                          </a:rPr>
                          <m:t>𝑘</m:t>
                        </m:r>
                      </m:sub>
                    </m:sSub>
                    <m:d>
                      <m:dPr>
                        <m:ctrlPr>
                          <a:rPr lang="es-CR" sz="2400" i="1">
                            <a:latin typeface="Cambria Math" panose="02040503050406030204" pitchFamily="18" charset="0"/>
                          </a:rPr>
                        </m:ctrlPr>
                      </m:dPr>
                      <m:e>
                        <m:r>
                          <a:rPr lang="es-CR" sz="2400" i="1">
                            <a:latin typeface="Cambria Math" panose="02040503050406030204" pitchFamily="18" charset="0"/>
                          </a:rPr>
                          <m:t>𝑋</m:t>
                        </m:r>
                      </m:e>
                    </m:d>
                  </m:oMath>
                </a14:m>
                <a:r>
                  <a:rPr lang="en-US" sz="2400" dirty="0"/>
                  <a:t>. </a:t>
                </a:r>
                <a:r>
                  <a:rPr lang="es-ES" sz="2400" dirty="0"/>
                  <a:t>Cuanto más cercanas al valor real, más se aproximará el clasificador </a:t>
                </a:r>
                <a:r>
                  <a:rPr lang="es-ES" sz="2400" i="1" dirty="0"/>
                  <a:t>LDA</a:t>
                </a:r>
                <a:r>
                  <a:rPr lang="es-ES" sz="2400" dirty="0"/>
                  <a:t> al clasificador de Bayes. En el caso de la probabilidad a priori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i="1">
                            <a:latin typeface="Cambria Math" panose="02040503050406030204" pitchFamily="18" charset="0"/>
                            <a:ea typeface="Cambria Math" panose="02040503050406030204" pitchFamily="18" charset="0"/>
                          </a:rPr>
                          <m:t>𝑘</m:t>
                        </m:r>
                      </m:sub>
                    </m:sSub>
                  </m:oMath>
                </a14:m>
                <a:r>
                  <a:rPr lang="en-US" sz="2400" dirty="0"/>
                  <a:t> </a:t>
                </a:r>
                <a:r>
                  <a:rPr lang="es-ES" sz="2400" dirty="0"/>
                  <a:t>la estimación suele ser sencilla, la probabilidad de que una observación cualquiera pertenezca a la clase </a:t>
                </a:r>
                <a:r>
                  <a:rPr lang="es-ES" sz="2400" i="1" dirty="0"/>
                  <a:t>k</a:t>
                </a:r>
                <a:r>
                  <a:rPr lang="es-ES" sz="2400" dirty="0"/>
                  <a:t> es igual al número de observaciones de esa clase entre el número total de observaciones </a:t>
                </a:r>
                <a14:m>
                  <m:oMath xmlns:m="http://schemas.openxmlformats.org/officeDocument/2006/math">
                    <m:sSub>
                      <m:sSubPr>
                        <m:ctrlPr>
                          <a:rPr lang="es-CR" sz="2400" b="0" i="1" smtClean="0">
                            <a:latin typeface="Cambria Math" panose="02040503050406030204" pitchFamily="18" charset="0"/>
                            <a:ea typeface="Cambria Math" panose="02040503050406030204" pitchFamily="18" charset="0"/>
                          </a:rPr>
                        </m:ctrlPr>
                      </m:sSubPr>
                      <m:e>
                        <m:acc>
                          <m:accPr>
                            <m:chr m:val="̂"/>
                            <m:ctrlPr>
                              <a:rPr lang="es-CR" sz="2400" i="1" smtClean="0">
                                <a:latin typeface="Cambria Math" panose="02040503050406030204" pitchFamily="18" charset="0"/>
                                <a:ea typeface="Cambria Math" panose="02040503050406030204" pitchFamily="18" charset="0"/>
                              </a:rPr>
                            </m:ctrlPr>
                          </m:accPr>
                          <m:e>
                            <m:r>
                              <a:rPr lang="es-CR" sz="2400" i="1">
                                <a:latin typeface="Cambria Math" panose="02040503050406030204" pitchFamily="18" charset="0"/>
                                <a:ea typeface="Cambria Math" panose="02040503050406030204" pitchFamily="18" charset="0"/>
                              </a:rPr>
                              <m:t>𝜋</m:t>
                            </m:r>
                          </m:e>
                        </m:acc>
                      </m:e>
                      <m:sub>
                        <m:r>
                          <a:rPr lang="es-CR" sz="2400" b="0" i="1" smtClean="0">
                            <a:latin typeface="Cambria Math" panose="02040503050406030204" pitchFamily="18" charset="0"/>
                            <a:ea typeface="Cambria Math" panose="02040503050406030204" pitchFamily="18" charset="0"/>
                          </a:rPr>
                          <m:t>𝑘</m:t>
                        </m:r>
                      </m:sub>
                    </m:sSub>
                    <m:r>
                      <a:rPr lang="es-CR" sz="2400" b="0" i="1" smtClean="0">
                        <a:latin typeface="Cambria Math" panose="02040503050406030204" pitchFamily="18" charset="0"/>
                        <a:ea typeface="Cambria Math" panose="02040503050406030204" pitchFamily="18" charset="0"/>
                      </a:rPr>
                      <m:t>=</m:t>
                    </m:r>
                    <m:f>
                      <m:fPr>
                        <m:ctrlPr>
                          <a:rPr lang="es-CR" sz="2400" b="0" i="1" smtClean="0">
                            <a:latin typeface="Cambria Math" panose="02040503050406030204" pitchFamily="18" charset="0"/>
                            <a:ea typeface="Cambria Math" panose="02040503050406030204" pitchFamily="18" charset="0"/>
                          </a:rPr>
                        </m:ctrlPr>
                      </m:fPr>
                      <m:num>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𝑛</m:t>
                            </m:r>
                          </m:e>
                          <m:sub>
                            <m:r>
                              <a:rPr lang="es-CR" sz="2400" b="0" i="1" smtClean="0">
                                <a:latin typeface="Cambria Math" panose="02040503050406030204" pitchFamily="18" charset="0"/>
                                <a:ea typeface="Cambria Math" panose="02040503050406030204" pitchFamily="18" charset="0"/>
                              </a:rPr>
                              <m:t>𝑘</m:t>
                            </m:r>
                          </m:sub>
                        </m:sSub>
                      </m:num>
                      <m:den>
                        <m:r>
                          <a:rPr lang="es-CR" sz="2400" b="0" i="1" smtClean="0">
                            <a:latin typeface="Cambria Math" panose="02040503050406030204" pitchFamily="18" charset="0"/>
                            <a:ea typeface="Cambria Math" panose="02040503050406030204" pitchFamily="18" charset="0"/>
                          </a:rPr>
                          <m:t>𝑁</m:t>
                        </m:r>
                      </m:den>
                    </m:f>
                  </m:oMath>
                </a14:m>
                <a:r>
                  <a:rPr lang="en-US" sz="2400" dirty="0"/>
                  <a:t>.</a:t>
                </a:r>
              </a:p>
              <a:p>
                <a:pPr marL="0" indent="0" algn="just">
                  <a:buNone/>
                </a:pPr>
                <a:endParaRPr lang="en-US" sz="2400" dirty="0"/>
              </a:p>
              <a:p>
                <a:pPr marL="0" indent="0" algn="just">
                  <a:buNone/>
                </a:pPr>
                <a:r>
                  <a:rPr lang="en-US" sz="2400" dirty="0"/>
                  <a:t>La </a:t>
                </a:r>
                <a:r>
                  <a:rPr lang="en-US" sz="2400" dirty="0" err="1"/>
                  <a:t>estimación</a:t>
                </a:r>
                <a:r>
                  <a:rPr lang="en-US" sz="2400" dirty="0"/>
                  <a:t> de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𝑓</m:t>
                        </m:r>
                      </m:e>
                      <m:sub>
                        <m:r>
                          <a:rPr lang="es-CR" sz="2400" i="1">
                            <a:latin typeface="Cambria Math" panose="02040503050406030204" pitchFamily="18" charset="0"/>
                          </a:rPr>
                          <m:t>𝑘</m:t>
                        </m:r>
                      </m:sub>
                    </m:sSub>
                    <m:d>
                      <m:dPr>
                        <m:ctrlPr>
                          <a:rPr lang="es-CR" sz="2400" i="1">
                            <a:latin typeface="Cambria Math" panose="02040503050406030204" pitchFamily="18" charset="0"/>
                          </a:rPr>
                        </m:ctrlPr>
                      </m:dPr>
                      <m:e>
                        <m:r>
                          <a:rPr lang="es-CR" sz="2400" i="1">
                            <a:latin typeface="Cambria Math" panose="02040503050406030204" pitchFamily="18" charset="0"/>
                          </a:rPr>
                          <m:t>𝑋</m:t>
                        </m:r>
                      </m:e>
                    </m:d>
                  </m:oMath>
                </a14:m>
                <a:r>
                  <a:rPr lang="en-US" sz="2400" dirty="0"/>
                  <a:t> </a:t>
                </a:r>
                <a:r>
                  <a:rPr lang="es-ES" sz="2400" dirty="0"/>
                  <a:t>no es tan directa y para conseguirla se requiere de ciertas suposiciones. S</a:t>
                </a:r>
                <a:r>
                  <a:rPr lang="en-US" sz="2400" dirty="0" err="1"/>
                  <a:t>i</a:t>
                </a:r>
                <a:r>
                  <a:rPr lang="en-US" sz="2400" dirty="0"/>
                  <a:t> se </a:t>
                </a:r>
                <a:r>
                  <a:rPr lang="en-US" sz="2400" dirty="0" err="1"/>
                  <a:t>considera</a:t>
                </a:r>
                <a:r>
                  <a:rPr lang="en-US" sz="2400" dirty="0"/>
                  <a:t> que</a:t>
                </a:r>
                <a:r>
                  <a:rPr lang="es-CR" sz="2400" dirty="0"/>
                  <a:t> </a:t>
                </a:r>
                <a14:m>
                  <m:oMath xmlns:m="http://schemas.openxmlformats.org/officeDocument/2006/math">
                    <m:sSub>
                      <m:sSubPr>
                        <m:ctrlPr>
                          <a:rPr lang="es-CR" sz="2400" i="1">
                            <a:latin typeface="Cambria Math" panose="02040503050406030204" pitchFamily="18" charset="0"/>
                          </a:rPr>
                        </m:ctrlPr>
                      </m:sSubPr>
                      <m:e>
                        <m:r>
                          <a:rPr lang="es-CR" sz="2400" i="1">
                            <a:latin typeface="Cambria Math" panose="02040503050406030204" pitchFamily="18" charset="0"/>
                          </a:rPr>
                          <m:t>𝑓</m:t>
                        </m:r>
                      </m:e>
                      <m:sub>
                        <m:r>
                          <a:rPr lang="es-CR" sz="2400" i="1">
                            <a:latin typeface="Cambria Math" panose="02040503050406030204" pitchFamily="18" charset="0"/>
                          </a:rPr>
                          <m:t>𝑘</m:t>
                        </m:r>
                      </m:sub>
                    </m:sSub>
                    <m:d>
                      <m:dPr>
                        <m:ctrlPr>
                          <a:rPr lang="es-CR" sz="2400" i="1">
                            <a:latin typeface="Cambria Math" panose="02040503050406030204" pitchFamily="18" charset="0"/>
                          </a:rPr>
                        </m:ctrlPr>
                      </m:dPr>
                      <m:e>
                        <m:r>
                          <a:rPr lang="es-CR" sz="2400" i="1">
                            <a:latin typeface="Cambria Math" panose="02040503050406030204" pitchFamily="18" charset="0"/>
                          </a:rPr>
                          <m:t>𝑋</m:t>
                        </m:r>
                      </m:e>
                    </m:d>
                  </m:oMath>
                </a14:m>
                <a:r>
                  <a:rPr lang="en-US" sz="2400" dirty="0"/>
                  <a:t> se </a:t>
                </a:r>
                <a:r>
                  <a:rPr lang="en-US" sz="2400" dirty="0" err="1"/>
                  <a:t>distribuye</a:t>
                </a:r>
                <a:r>
                  <a:rPr lang="en-US" sz="2400" dirty="0"/>
                  <a:t> de forma normal </a:t>
                </a:r>
                <a:r>
                  <a:rPr lang="en-US" sz="2400" dirty="0" err="1"/>
                  <a:t>en</a:t>
                </a:r>
                <a:r>
                  <a:rPr lang="en-US" sz="2400" dirty="0"/>
                  <a:t> las </a:t>
                </a:r>
                <a:r>
                  <a:rPr lang="es-ES" sz="2400" i="1" dirty="0"/>
                  <a:t>k clases, </a:t>
                </a:r>
                <a:r>
                  <a:rPr lang="es-ES" sz="2400" dirty="0"/>
                  <a:t>entonces se puede estimar su valor a partir de la ecuación:</a:t>
                </a:r>
              </a:p>
              <a:p>
                <a:pPr marL="0" indent="0" algn="just">
                  <a:buNone/>
                </a:pPr>
                <a14:m>
                  <m:oMathPara xmlns:m="http://schemas.openxmlformats.org/officeDocument/2006/math">
                    <m:oMathParaPr>
                      <m:jc m:val="centerGroup"/>
                    </m:oMathParaPr>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𝑓</m:t>
                          </m:r>
                        </m:e>
                        <m:sub>
                          <m:r>
                            <a:rPr lang="es-CR" sz="2400" b="0" i="1" smtClean="0">
                              <a:latin typeface="Cambria Math" panose="02040503050406030204" pitchFamily="18" charset="0"/>
                            </a:rPr>
                            <m:t>𝑘</m:t>
                          </m:r>
                        </m:sub>
                      </m:sSub>
                      <m:d>
                        <m:dPr>
                          <m:ctrlPr>
                            <a:rPr lang="es-CR" sz="2400" b="0" i="1" smtClean="0">
                              <a:latin typeface="Cambria Math" panose="02040503050406030204" pitchFamily="18" charset="0"/>
                            </a:rPr>
                          </m:ctrlPr>
                        </m:dPr>
                        <m:e>
                          <m:r>
                            <a:rPr lang="es-CR" sz="2400" b="0" i="1" smtClean="0">
                              <a:latin typeface="Cambria Math" panose="02040503050406030204" pitchFamily="18" charset="0"/>
                            </a:rPr>
                            <m:t>𝑋</m:t>
                          </m:r>
                        </m:e>
                      </m:d>
                      <m:r>
                        <a:rPr lang="es-CR" sz="2400" b="0" i="1" smtClean="0">
                          <a:latin typeface="Cambria Math" panose="02040503050406030204" pitchFamily="18" charset="0"/>
                        </a:rPr>
                        <m:t>=</m:t>
                      </m:r>
                      <m:r>
                        <a:rPr lang="es-CR" sz="2400" i="1">
                          <a:latin typeface="Cambria Math" panose="02040503050406030204" pitchFamily="18" charset="0"/>
                          <a:ea typeface="Cambria Math" panose="02040503050406030204" pitchFamily="18" charset="0"/>
                        </a:rPr>
                        <m:t>𝑃</m:t>
                      </m:r>
                      <m:d>
                        <m:dPr>
                          <m:ctrlPr>
                            <a:rPr lang="es-CR" sz="2400" i="1">
                              <a:latin typeface="Cambria Math" panose="02040503050406030204" pitchFamily="18" charset="0"/>
                              <a:ea typeface="Cambria Math" panose="02040503050406030204" pitchFamily="18" charset="0"/>
                            </a:rPr>
                          </m:ctrlPr>
                        </m:dPr>
                        <m:e>
                          <m:r>
                            <a:rPr lang="es-CR" sz="2400" b="0" i="1" smtClean="0">
                              <a:latin typeface="Cambria Math" panose="02040503050406030204" pitchFamily="18" charset="0"/>
                              <a:ea typeface="Cambria Math" panose="02040503050406030204" pitchFamily="18" charset="0"/>
                            </a:rPr>
                            <m:t>𝑌</m:t>
                          </m:r>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𝑘</m:t>
                          </m:r>
                        </m:e>
                        <m:e>
                          <m:r>
                            <a:rPr lang="es-CR" sz="2400" b="0" i="1" smtClean="0">
                              <a:latin typeface="Cambria Math" panose="02040503050406030204" pitchFamily="18" charset="0"/>
                              <a:ea typeface="Cambria Math" panose="02040503050406030204" pitchFamily="18" charset="0"/>
                            </a:rPr>
                            <m:t>𝑋</m:t>
                          </m:r>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𝑥</m:t>
                          </m:r>
                        </m:e>
                      </m:d>
                      <m:r>
                        <a:rPr lang="es-CR" sz="2400" b="0" i="1" smtClean="0">
                          <a:latin typeface="Cambria Math" panose="02040503050406030204" pitchFamily="18" charset="0"/>
                          <a:ea typeface="Cambria Math" panose="02040503050406030204" pitchFamily="18" charset="0"/>
                        </a:rPr>
                        <m:t>=</m:t>
                      </m:r>
                      <m:f>
                        <m:fPr>
                          <m:ctrlPr>
                            <a:rPr lang="es-CR" sz="2400" b="0" i="1" smtClean="0">
                              <a:latin typeface="Cambria Math" panose="02040503050406030204" pitchFamily="18" charset="0"/>
                              <a:ea typeface="Cambria Math" panose="02040503050406030204" pitchFamily="18" charset="0"/>
                            </a:rPr>
                          </m:ctrlPr>
                        </m:fPr>
                        <m:num>
                          <m:r>
                            <a:rPr lang="es-CR" sz="2400" b="0" i="1" smtClean="0">
                              <a:latin typeface="Cambria Math" panose="02040503050406030204" pitchFamily="18" charset="0"/>
                              <a:ea typeface="Cambria Math" panose="02040503050406030204" pitchFamily="18" charset="0"/>
                            </a:rPr>
                            <m:t>1</m:t>
                          </m:r>
                        </m:num>
                        <m:den>
                          <m:rad>
                            <m:radPr>
                              <m:degHide m:val="on"/>
                              <m:ctrlPr>
                                <a:rPr lang="es-CR" sz="2400" b="0" i="1" smtClean="0">
                                  <a:latin typeface="Cambria Math" panose="02040503050406030204" pitchFamily="18" charset="0"/>
                                  <a:ea typeface="Cambria Math" panose="02040503050406030204" pitchFamily="18" charset="0"/>
                                </a:rPr>
                              </m:ctrlPr>
                            </m:radPr>
                            <m:deg/>
                            <m:e>
                              <m:r>
                                <a:rPr lang="es-CR" sz="2400" b="0" i="1" smtClean="0">
                                  <a:latin typeface="Cambria Math" panose="02040503050406030204" pitchFamily="18" charset="0"/>
                                  <a:ea typeface="Cambria Math" panose="02040503050406030204" pitchFamily="18" charset="0"/>
                                </a:rPr>
                                <m:t>2</m:t>
                              </m:r>
                              <m:r>
                                <a:rPr lang="es-CR" sz="2400" b="0" i="1" smtClean="0">
                                  <a:latin typeface="Cambria Math" panose="02040503050406030204" pitchFamily="18" charset="0"/>
                                  <a:ea typeface="Cambria Math" panose="02040503050406030204" pitchFamily="18" charset="0"/>
                                </a:rPr>
                                <m:t>𝜋</m:t>
                              </m:r>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𝜎</m:t>
                                  </m:r>
                                </m:e>
                                <m:sub>
                                  <m:r>
                                    <a:rPr lang="es-CR" sz="2400" b="0" i="1" smtClean="0">
                                      <a:latin typeface="Cambria Math" panose="02040503050406030204" pitchFamily="18" charset="0"/>
                                      <a:ea typeface="Cambria Math" panose="02040503050406030204" pitchFamily="18" charset="0"/>
                                    </a:rPr>
                                    <m:t>𝑘</m:t>
                                  </m:r>
                                </m:sub>
                              </m:sSub>
                            </m:e>
                          </m:rad>
                        </m:den>
                      </m:f>
                      <m:r>
                        <m:rPr>
                          <m:sty m:val="p"/>
                        </m:rPr>
                        <a:rPr lang="es-CR" sz="2400" b="0" i="0" smtClean="0">
                          <a:latin typeface="Cambria Math" panose="02040503050406030204" pitchFamily="18" charset="0"/>
                          <a:ea typeface="Cambria Math" panose="02040503050406030204" pitchFamily="18" charset="0"/>
                        </a:rPr>
                        <m:t>exp</m:t>
                      </m:r>
                      <m:r>
                        <a:rPr lang="es-CR" sz="2400" b="0" i="1" smtClean="0">
                          <a:latin typeface="Cambria Math" panose="02040503050406030204" pitchFamily="18" charset="0"/>
                          <a:ea typeface="Cambria Math" panose="02040503050406030204" pitchFamily="18" charset="0"/>
                        </a:rPr>
                        <m:t>⁡(</m:t>
                      </m:r>
                      <m:sSup>
                        <m:sSupPr>
                          <m:ctrlPr>
                            <a:rPr lang="es-CR" sz="2400" b="0" i="1" smtClean="0">
                              <a:latin typeface="Cambria Math" panose="02040503050406030204" pitchFamily="18" charset="0"/>
                              <a:ea typeface="Cambria Math" panose="02040503050406030204" pitchFamily="18" charset="0"/>
                            </a:rPr>
                          </m:ctrlPr>
                        </m:sSupPr>
                        <m:e>
                          <m:r>
                            <a:rPr lang="es-CR" sz="2400" b="0" i="1" smtClean="0">
                              <a:latin typeface="Cambria Math" panose="02040503050406030204" pitchFamily="18" charset="0"/>
                              <a:ea typeface="Cambria Math" panose="02040503050406030204" pitchFamily="18" charset="0"/>
                            </a:rPr>
                            <m:t>−</m:t>
                          </m:r>
                          <m:f>
                            <m:fPr>
                              <m:ctrlPr>
                                <a:rPr lang="es-CR" sz="2400" b="0" i="1" smtClean="0">
                                  <a:latin typeface="Cambria Math" panose="02040503050406030204" pitchFamily="18" charset="0"/>
                                  <a:ea typeface="Cambria Math" panose="02040503050406030204" pitchFamily="18" charset="0"/>
                                </a:rPr>
                              </m:ctrlPr>
                            </m:fPr>
                            <m:num>
                              <m:r>
                                <a:rPr lang="es-CR" sz="2400" b="0" i="1" smtClean="0">
                                  <a:latin typeface="Cambria Math" panose="02040503050406030204" pitchFamily="18" charset="0"/>
                                  <a:ea typeface="Cambria Math" panose="02040503050406030204" pitchFamily="18" charset="0"/>
                                </a:rPr>
                                <m:t>1</m:t>
                              </m:r>
                            </m:num>
                            <m:den>
                              <m:r>
                                <a:rPr lang="es-CR" sz="2400" b="0" i="1" smtClean="0">
                                  <a:latin typeface="Cambria Math" panose="02040503050406030204" pitchFamily="18" charset="0"/>
                                  <a:ea typeface="Cambria Math" panose="02040503050406030204" pitchFamily="18" charset="0"/>
                                </a:rPr>
                                <m:t>2</m:t>
                              </m:r>
                              <m:sSubSup>
                                <m:sSubSupPr>
                                  <m:ctrlPr>
                                    <a:rPr lang="es-CR" sz="2400" b="0" i="1" smtClean="0">
                                      <a:latin typeface="Cambria Math" panose="02040503050406030204" pitchFamily="18" charset="0"/>
                                      <a:ea typeface="Cambria Math" panose="02040503050406030204" pitchFamily="18" charset="0"/>
                                    </a:rPr>
                                  </m:ctrlPr>
                                </m:sSubSupPr>
                                <m:e>
                                  <m:r>
                                    <a:rPr lang="es-CR" sz="2400" b="0" i="1" smtClean="0">
                                      <a:latin typeface="Cambria Math" panose="02040503050406030204" pitchFamily="18" charset="0"/>
                                      <a:ea typeface="Cambria Math" panose="02040503050406030204" pitchFamily="18" charset="0"/>
                                    </a:rPr>
                                    <m:t>𝜎</m:t>
                                  </m:r>
                                </m:e>
                                <m:sub>
                                  <m:r>
                                    <a:rPr lang="es-CR" sz="2400" b="0" i="1" smtClean="0">
                                      <a:latin typeface="Cambria Math" panose="02040503050406030204" pitchFamily="18" charset="0"/>
                                      <a:ea typeface="Cambria Math" panose="02040503050406030204" pitchFamily="18" charset="0"/>
                                    </a:rPr>
                                    <m:t>𝑘</m:t>
                                  </m:r>
                                </m:sub>
                                <m:sup>
                                  <m:r>
                                    <a:rPr lang="es-CR" sz="2400" b="0" i="1" smtClean="0">
                                      <a:latin typeface="Cambria Math" panose="02040503050406030204" pitchFamily="18" charset="0"/>
                                      <a:ea typeface="Cambria Math" panose="02040503050406030204" pitchFamily="18" charset="0"/>
                                    </a:rPr>
                                    <m:t>2</m:t>
                                  </m:r>
                                </m:sup>
                              </m:sSubSup>
                            </m:den>
                          </m:f>
                          <m:r>
                            <a:rPr lang="es-CR" sz="2400" i="1">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𝑥</m:t>
                          </m:r>
                          <m:r>
                            <a:rPr lang="es-CR" sz="2400" b="0" i="1" smtClean="0">
                              <a:latin typeface="Cambria Math" panose="02040503050406030204" pitchFamily="18" charset="0"/>
                              <a:ea typeface="Cambria Math" panose="02040503050406030204" pitchFamily="18" charset="0"/>
                            </a:rPr>
                            <m:t>−</m:t>
                          </m:r>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𝜇</m:t>
                              </m:r>
                            </m:e>
                            <m:sub>
                              <m:r>
                                <a:rPr lang="es-CR" sz="2400" b="0" i="1" smtClean="0">
                                  <a:latin typeface="Cambria Math" panose="02040503050406030204" pitchFamily="18" charset="0"/>
                                  <a:ea typeface="Cambria Math" panose="02040503050406030204" pitchFamily="18" charset="0"/>
                                </a:rPr>
                                <m:t>𝑘</m:t>
                              </m:r>
                            </m:sub>
                          </m:sSub>
                          <m:r>
                            <a:rPr lang="es-CR" sz="2400" i="1">
                              <a:latin typeface="Cambria Math" panose="02040503050406030204" pitchFamily="18" charset="0"/>
                              <a:ea typeface="Cambria Math" panose="02040503050406030204" pitchFamily="18" charset="0"/>
                            </a:rPr>
                            <m:t>)</m:t>
                          </m:r>
                        </m:e>
                        <m:sup>
                          <m:r>
                            <a:rPr lang="es-CR" sz="2400" b="0" i="1" smtClean="0">
                              <a:latin typeface="Cambria Math" panose="02040503050406030204" pitchFamily="18" charset="0"/>
                              <a:ea typeface="Cambria Math" panose="02040503050406030204" pitchFamily="18" charset="0"/>
                            </a:rPr>
                            <m:t>2</m:t>
                          </m:r>
                        </m:sup>
                      </m:sSup>
                      <m:r>
                        <a:rPr lang="es-CR" sz="2400" b="0" i="1" smtClean="0">
                          <a:latin typeface="Cambria Math" panose="02040503050406030204" pitchFamily="18" charset="0"/>
                          <a:ea typeface="Cambria Math" panose="02040503050406030204" pitchFamily="18" charset="0"/>
                        </a:rPr>
                        <m:t>)</m:t>
                      </m:r>
                    </m:oMath>
                  </m:oMathPara>
                </a14:m>
                <a:endParaRPr lang="en-US" sz="2400" dirty="0"/>
              </a:p>
              <a:p>
                <a:pPr marL="0" indent="0" algn="just">
                  <a:buNone/>
                </a:pPr>
                <a:endParaRPr lang="en-US" sz="2400" dirty="0"/>
              </a:p>
              <a:p>
                <a:pPr marL="0" indent="0" algn="just">
                  <a:buNone/>
                </a:pPr>
                <a:r>
                  <a:rPr lang="en-US" sz="2400" dirty="0" err="1"/>
                  <a:t>Donde</a:t>
                </a:r>
                <a:r>
                  <a:rPr lang="en-US" sz="2400" dirty="0"/>
                  <a:t>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𝜇</m:t>
                        </m:r>
                      </m:e>
                      <m:sub>
                        <m:r>
                          <a:rPr lang="es-CR" sz="2400" i="1">
                            <a:latin typeface="Cambria Math" panose="02040503050406030204" pitchFamily="18" charset="0"/>
                            <a:ea typeface="Cambria Math" panose="02040503050406030204" pitchFamily="18" charset="0"/>
                          </a:rPr>
                          <m:t>𝑘</m:t>
                        </m:r>
                      </m:sub>
                    </m:sSub>
                  </m:oMath>
                </a14:m>
                <a:r>
                  <a:rPr lang="en-US" sz="2400" dirty="0"/>
                  <a:t> y </a:t>
                </a:r>
                <a14:m>
                  <m:oMath xmlns:m="http://schemas.openxmlformats.org/officeDocument/2006/math">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𝜎</m:t>
                        </m:r>
                      </m:e>
                      <m:sub>
                        <m:r>
                          <a:rPr lang="es-CR" sz="2400" b="0" i="1" smtClean="0">
                            <a:latin typeface="Cambria Math" panose="02040503050406030204" pitchFamily="18" charset="0"/>
                          </a:rPr>
                          <m:t>𝑘</m:t>
                        </m:r>
                      </m:sub>
                      <m:sup>
                        <m:r>
                          <a:rPr lang="es-CR" sz="2400" b="0" i="1" smtClean="0">
                            <a:latin typeface="Cambria Math" panose="02040503050406030204" pitchFamily="18" charset="0"/>
                          </a:rPr>
                          <m:t>2</m:t>
                        </m:r>
                      </m:sup>
                    </m:sSubSup>
                  </m:oMath>
                </a14:m>
                <a:r>
                  <a:rPr lang="en-US" sz="2400" dirty="0"/>
                  <a:t> son la media y </a:t>
                </a:r>
                <a:r>
                  <a:rPr lang="en-US" sz="2400" dirty="0" err="1"/>
                  <a:t>varianza</a:t>
                </a:r>
                <a:r>
                  <a:rPr lang="en-US" sz="2400" dirty="0"/>
                  <a:t> para la </a:t>
                </a:r>
                <a:r>
                  <a:rPr lang="en-US" sz="2400" dirty="0" err="1"/>
                  <a:t>clase</a:t>
                </a:r>
                <a:r>
                  <a:rPr lang="en-US" sz="2400" dirty="0"/>
                  <a:t> </a:t>
                </a:r>
                <a14:m>
                  <m:oMath xmlns:m="http://schemas.openxmlformats.org/officeDocument/2006/math">
                    <m:r>
                      <a:rPr lang="en-US" sz="2400" i="1" dirty="0" smtClean="0">
                        <a:latin typeface="Cambria Math" panose="02040503050406030204" pitchFamily="18" charset="0"/>
                      </a:rPr>
                      <m:t>𝑘</m:t>
                    </m:r>
                  </m:oMath>
                </a14:m>
                <a:r>
                  <a:rPr lang="en-US" sz="2400" dirty="0"/>
                  <a:t>.</a:t>
                </a:r>
              </a:p>
            </p:txBody>
          </p:sp>
        </mc:Choice>
        <mc:Fallback xmlns="">
          <p:sp>
            <p:nvSpPr>
              <p:cNvPr id="3" name="Content Placeholder 2">
                <a:extLst>
                  <a:ext uri="{FF2B5EF4-FFF2-40B4-BE49-F238E27FC236}">
                    <a16:creationId xmlns:a16="http://schemas.microsoft.com/office/drawing/2014/main" id="{0C0C1367-34C5-4E9C-AB73-7E5DCD6C7C04}"/>
                  </a:ext>
                </a:extLst>
              </p:cNvPr>
              <p:cNvSpPr>
                <a:spLocks noGrp="1" noRot="1" noChangeAspect="1" noMove="1" noResize="1" noEditPoints="1" noAdjustHandles="1" noChangeArrowheads="1" noChangeShapeType="1" noTextEdit="1"/>
              </p:cNvSpPr>
              <p:nvPr>
                <p:ph idx="1"/>
              </p:nvPr>
            </p:nvSpPr>
            <p:spPr>
              <a:xfrm>
                <a:off x="1" y="969590"/>
                <a:ext cx="12192000" cy="5834569"/>
              </a:xfrm>
              <a:blipFill>
                <a:blip r:embed="rId2"/>
                <a:stretch>
                  <a:fillRect l="-750" t="-1463" r="-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1 Título">
                <a:extLst>
                  <a:ext uri="{FF2B5EF4-FFF2-40B4-BE49-F238E27FC236}">
                    <a16:creationId xmlns:a16="http://schemas.microsoft.com/office/drawing/2014/main" id="{95B1F87D-9BC8-49A8-88E7-CE3D8E7E7228}"/>
                  </a:ext>
                </a:extLst>
              </p:cNvPr>
              <p:cNvSpPr txBox="1">
                <a:spLocks/>
              </p:cNvSpPr>
              <p:nvPr/>
            </p:nvSpPr>
            <p:spPr>
              <a:xfrm>
                <a:off x="0" y="53840"/>
                <a:ext cx="12192000" cy="7341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estimación de </a:t>
                </a:r>
                <a14:m>
                  <m:oMath xmlns:m="http://schemas.openxmlformats.org/officeDocument/2006/math">
                    <m:sSub>
                      <m:sSubPr>
                        <m:ctrlPr>
                          <a:rPr lang="es-CR" b="0" i="1" smtClean="0">
                            <a:latin typeface="Cambria Math" panose="02040503050406030204" pitchFamily="18" charset="0"/>
                            <a:ea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𝜋</m:t>
                        </m:r>
                      </m:e>
                      <m:sub>
                        <m:r>
                          <a:rPr lang="es-CR" b="0" i="1" smtClean="0">
                            <a:latin typeface="Cambria Math" panose="02040503050406030204" pitchFamily="18" charset="0"/>
                            <a:ea typeface="Cambria Math" panose="02040503050406030204" pitchFamily="18" charset="0"/>
                          </a:rPr>
                          <m:t>𝑘</m:t>
                        </m:r>
                      </m:sub>
                    </m:sSub>
                  </m:oMath>
                </a14:m>
                <a:r>
                  <a:rPr lang="es-CR" dirty="0"/>
                  <a:t> y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𝑓</m:t>
                        </m:r>
                      </m:e>
                      <m:sub>
                        <m:r>
                          <a:rPr lang="es-CR" b="0" i="1" smtClean="0">
                            <a:latin typeface="Cambria Math" panose="02040503050406030204" pitchFamily="18" charset="0"/>
                          </a:rPr>
                          <m:t>𝑘</m:t>
                        </m:r>
                      </m:sub>
                    </m:sSub>
                    <m:r>
                      <a:rPr lang="es-CR" b="0" i="1" smtClean="0">
                        <a:latin typeface="Cambria Math" panose="02040503050406030204" pitchFamily="18" charset="0"/>
                      </a:rPr>
                      <m:t>(</m:t>
                    </m:r>
                    <m:r>
                      <a:rPr lang="es-CR" b="0" i="1" smtClean="0">
                        <a:latin typeface="Cambria Math" panose="02040503050406030204" pitchFamily="18" charset="0"/>
                      </a:rPr>
                      <m:t>𝑋</m:t>
                    </m:r>
                    <m:r>
                      <a:rPr lang="es-CR" b="0" i="1" smtClean="0">
                        <a:latin typeface="Cambria Math" panose="02040503050406030204" pitchFamily="18" charset="0"/>
                      </a:rPr>
                      <m:t>)</m:t>
                    </m:r>
                  </m:oMath>
                </a14:m>
                <a:r>
                  <a:rPr lang="es-CR" dirty="0"/>
                  <a:t> </a:t>
                </a:r>
              </a:p>
            </p:txBody>
          </p:sp>
        </mc:Choice>
        <mc:Fallback xmlns="">
          <p:sp>
            <p:nvSpPr>
              <p:cNvPr id="4" name="1 Título">
                <a:extLst>
                  <a:ext uri="{FF2B5EF4-FFF2-40B4-BE49-F238E27FC236}">
                    <a16:creationId xmlns:a16="http://schemas.microsoft.com/office/drawing/2014/main" id="{95B1F87D-9BC8-49A8-88E7-CE3D8E7E7228}"/>
                  </a:ext>
                </a:extLst>
              </p:cNvPr>
              <p:cNvSpPr txBox="1">
                <a:spLocks noRot="1" noChangeAspect="1" noMove="1" noResize="1" noEditPoints="1" noAdjustHandles="1" noChangeArrowheads="1" noChangeShapeType="1" noTextEdit="1"/>
              </p:cNvSpPr>
              <p:nvPr/>
            </p:nvSpPr>
            <p:spPr>
              <a:xfrm>
                <a:off x="0" y="53840"/>
                <a:ext cx="12192000" cy="734100"/>
              </a:xfrm>
              <a:prstGeom prst="rect">
                <a:avLst/>
              </a:prstGeom>
              <a:blipFill>
                <a:blip r:embed="rId3"/>
                <a:stretch>
                  <a:fillRect t="-17500" b="-31667"/>
                </a:stretch>
              </a:blipFill>
            </p:spPr>
            <p:txBody>
              <a:bodyPr/>
              <a:lstStyle/>
              <a:p>
                <a:r>
                  <a:rPr lang="en-US">
                    <a:noFill/>
                  </a:rPr>
                  <a:t> </a:t>
                </a:r>
              </a:p>
            </p:txBody>
          </p:sp>
        </mc:Fallback>
      </mc:AlternateContent>
    </p:spTree>
    <p:extLst>
      <p:ext uri="{BB962C8B-B14F-4D97-AF65-F5344CB8AC3E}">
        <p14:creationId xmlns:p14="http://schemas.microsoft.com/office/powerpoint/2010/main" val="372101406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9F7567-4D92-44EE-BF78-D76BEBCE0825}"/>
                  </a:ext>
                </a:extLst>
              </p:cNvPr>
              <p:cNvSpPr>
                <a:spLocks noGrp="1"/>
              </p:cNvSpPr>
              <p:nvPr>
                <p:ph idx="1"/>
              </p:nvPr>
            </p:nvSpPr>
            <p:spPr>
              <a:xfrm>
                <a:off x="1" y="1027956"/>
                <a:ext cx="12192000" cy="5830044"/>
              </a:xfrm>
            </p:spPr>
            <p:txBody>
              <a:bodyPr>
                <a:normAutofit/>
              </a:bodyPr>
              <a:lstStyle/>
              <a:p>
                <a:pPr marL="0" indent="0">
                  <a:buNone/>
                </a:pPr>
                <a:r>
                  <a:rPr lang="es-ES" sz="2400" dirty="0"/>
                  <a:t>Si además se asume que la varianza es constante en todos los grupos </a:t>
                </a:r>
                <a14:m>
                  <m:oMath xmlns:m="http://schemas.openxmlformats.org/officeDocument/2006/math">
                    <m:sSubSup>
                      <m:sSubSupPr>
                        <m:ctrlPr>
                          <a:rPr lang="es-ES" sz="2400" i="1" smtClean="0">
                            <a:latin typeface="Cambria Math" panose="02040503050406030204" pitchFamily="18" charset="0"/>
                            <a:ea typeface="Cambria Math" panose="02040503050406030204" pitchFamily="18" charset="0"/>
                          </a:rPr>
                        </m:ctrlPr>
                      </m:sSubSupPr>
                      <m:e>
                        <m:r>
                          <a:rPr lang="es-ES" sz="2400" i="1">
                            <a:latin typeface="Cambria Math" panose="02040503050406030204" pitchFamily="18" charset="0"/>
                            <a:ea typeface="Cambria Math" panose="02040503050406030204" pitchFamily="18" charset="0"/>
                          </a:rPr>
                          <m:t>𝜎</m:t>
                        </m:r>
                      </m:e>
                      <m:sub>
                        <m:r>
                          <a:rPr lang="es-CR" sz="2400" b="0" i="1" smtClean="0">
                            <a:latin typeface="Cambria Math" panose="02040503050406030204" pitchFamily="18" charset="0"/>
                            <a:ea typeface="Cambria Math" panose="02040503050406030204" pitchFamily="18" charset="0"/>
                          </a:rPr>
                          <m:t>1</m:t>
                        </m:r>
                      </m:sub>
                      <m:sup>
                        <m:r>
                          <a:rPr lang="es-CR" sz="2400" b="0" i="1" smtClean="0">
                            <a:latin typeface="Cambria Math" panose="02040503050406030204" pitchFamily="18" charset="0"/>
                            <a:ea typeface="Cambria Math" panose="02040503050406030204" pitchFamily="18" charset="0"/>
                          </a:rPr>
                          <m:t>2</m:t>
                        </m:r>
                      </m:sup>
                    </m:sSubSup>
                    <m:r>
                      <a:rPr lang="es-CR" sz="2400" b="0" i="1" smtClean="0">
                        <a:latin typeface="Cambria Math" panose="02040503050406030204" pitchFamily="18" charset="0"/>
                        <a:ea typeface="Cambria Math" panose="02040503050406030204" pitchFamily="18" charset="0"/>
                      </a:rPr>
                      <m:t>=</m:t>
                    </m:r>
                    <m:sSubSup>
                      <m:sSubSupPr>
                        <m:ctrlPr>
                          <a:rPr lang="es-ES" sz="2400" i="1">
                            <a:latin typeface="Cambria Math" panose="02040503050406030204" pitchFamily="18" charset="0"/>
                            <a:ea typeface="Cambria Math" panose="02040503050406030204" pitchFamily="18" charset="0"/>
                          </a:rPr>
                        </m:ctrlPr>
                      </m:sSubSupPr>
                      <m:e>
                        <m:r>
                          <a:rPr lang="es-ES" sz="2400" i="1">
                            <a:latin typeface="Cambria Math" panose="02040503050406030204" pitchFamily="18" charset="0"/>
                            <a:ea typeface="Cambria Math" panose="02040503050406030204" pitchFamily="18" charset="0"/>
                          </a:rPr>
                          <m:t>𝜎</m:t>
                        </m:r>
                      </m:e>
                      <m:sub>
                        <m:r>
                          <a:rPr lang="es-CR" sz="2400" b="0" i="1" smtClean="0">
                            <a:latin typeface="Cambria Math" panose="02040503050406030204" pitchFamily="18" charset="0"/>
                            <a:ea typeface="Cambria Math" panose="02040503050406030204" pitchFamily="18" charset="0"/>
                          </a:rPr>
                          <m:t>2</m:t>
                        </m:r>
                      </m:sub>
                      <m:sup>
                        <m:r>
                          <a:rPr lang="es-CR" sz="2400" i="1">
                            <a:latin typeface="Cambria Math" panose="02040503050406030204" pitchFamily="18" charset="0"/>
                            <a:ea typeface="Cambria Math" panose="02040503050406030204" pitchFamily="18" charset="0"/>
                          </a:rPr>
                          <m:t>2</m:t>
                        </m:r>
                      </m:sup>
                    </m:sSubSup>
                    <m:r>
                      <a:rPr lang="es-CR" sz="2400" b="0" i="1" smtClean="0">
                        <a:latin typeface="Cambria Math" panose="02040503050406030204" pitchFamily="18" charset="0"/>
                        <a:ea typeface="Cambria Math" panose="02040503050406030204" pitchFamily="18" charset="0"/>
                      </a:rPr>
                      <m:t>=…=</m:t>
                    </m:r>
                    <m:sSubSup>
                      <m:sSubSupPr>
                        <m:ctrlPr>
                          <a:rPr lang="es-ES" sz="2400" i="1">
                            <a:latin typeface="Cambria Math" panose="02040503050406030204" pitchFamily="18" charset="0"/>
                            <a:ea typeface="Cambria Math" panose="02040503050406030204" pitchFamily="18" charset="0"/>
                          </a:rPr>
                        </m:ctrlPr>
                      </m:sSubSupPr>
                      <m:e>
                        <m:r>
                          <a:rPr lang="es-ES" sz="2400" i="1">
                            <a:latin typeface="Cambria Math" panose="02040503050406030204" pitchFamily="18" charset="0"/>
                            <a:ea typeface="Cambria Math" panose="02040503050406030204" pitchFamily="18" charset="0"/>
                          </a:rPr>
                          <m:t>𝜎</m:t>
                        </m:r>
                      </m:e>
                      <m:sub>
                        <m:r>
                          <a:rPr lang="es-CR" sz="2400" b="0" i="1" smtClean="0">
                            <a:latin typeface="Cambria Math" panose="02040503050406030204" pitchFamily="18" charset="0"/>
                            <a:ea typeface="Cambria Math" panose="02040503050406030204" pitchFamily="18" charset="0"/>
                          </a:rPr>
                          <m:t>𝑘</m:t>
                        </m:r>
                      </m:sub>
                      <m:sup>
                        <m:r>
                          <a:rPr lang="es-CR" sz="2400" i="1">
                            <a:latin typeface="Cambria Math" panose="02040503050406030204" pitchFamily="18" charset="0"/>
                            <a:ea typeface="Cambria Math" panose="02040503050406030204" pitchFamily="18" charset="0"/>
                          </a:rPr>
                          <m:t>2</m:t>
                        </m:r>
                      </m:sup>
                    </m:sSubSup>
                    <m:r>
                      <a:rPr lang="es-CR" sz="2400" b="0" i="1" smtClean="0">
                        <a:latin typeface="Cambria Math" panose="02040503050406030204" pitchFamily="18" charset="0"/>
                        <a:ea typeface="Cambria Math" panose="02040503050406030204" pitchFamily="18" charset="0"/>
                      </a:rPr>
                      <m:t>=</m:t>
                    </m:r>
                    <m:sSup>
                      <m:sSupPr>
                        <m:ctrlPr>
                          <a:rPr lang="es-CR" sz="2400" b="0" i="1" smtClean="0">
                            <a:latin typeface="Cambria Math" panose="02040503050406030204" pitchFamily="18" charset="0"/>
                            <a:ea typeface="Cambria Math" panose="02040503050406030204" pitchFamily="18" charset="0"/>
                          </a:rPr>
                        </m:ctrlPr>
                      </m:sSupPr>
                      <m:e>
                        <m:r>
                          <a:rPr lang="es-CR" sz="2400" b="0" i="1" smtClean="0">
                            <a:latin typeface="Cambria Math" panose="02040503050406030204" pitchFamily="18" charset="0"/>
                            <a:ea typeface="Cambria Math" panose="02040503050406030204" pitchFamily="18" charset="0"/>
                          </a:rPr>
                          <m:t>𝜎</m:t>
                        </m:r>
                      </m:e>
                      <m:sup>
                        <m:r>
                          <a:rPr lang="es-CR" sz="2400" b="0" i="1" smtClean="0">
                            <a:latin typeface="Cambria Math" panose="02040503050406030204" pitchFamily="18" charset="0"/>
                            <a:ea typeface="Cambria Math" panose="02040503050406030204" pitchFamily="18" charset="0"/>
                          </a:rPr>
                          <m:t>2</m:t>
                        </m:r>
                      </m:sup>
                    </m:sSup>
                  </m:oMath>
                </a14:m>
                <a:r>
                  <a:rPr lang="en-US" sz="2400" dirty="0"/>
                  <a:t> </a:t>
                </a:r>
                <a:r>
                  <a:rPr lang="en-US" sz="2400" dirty="0" err="1"/>
                  <a:t>entonces</a:t>
                </a:r>
                <a:r>
                  <a:rPr lang="en-US" sz="2400" dirty="0"/>
                  <a:t> el </a:t>
                </a:r>
                <a:r>
                  <a:rPr lang="en-US" sz="2400" dirty="0" err="1"/>
                  <a:t>sumatorio</a:t>
                </a:r>
                <a:r>
                  <a:rPr lang="en-US" sz="2400" dirty="0"/>
                  <a:t> </a:t>
                </a:r>
                <a14:m>
                  <m:oMath xmlns:m="http://schemas.openxmlformats.org/officeDocument/2006/math">
                    <m:nary>
                      <m:naryPr>
                        <m:chr m:val="∑"/>
                        <m:limLoc m:val="subSup"/>
                        <m:ctrlPr>
                          <a:rPr lang="es-CR" sz="2400" i="1">
                            <a:latin typeface="Cambria Math" panose="02040503050406030204" pitchFamily="18" charset="0"/>
                          </a:rPr>
                        </m:ctrlPr>
                      </m:naryPr>
                      <m:sub>
                        <m:r>
                          <m:rPr>
                            <m:brk m:alnAt="25"/>
                          </m:rPr>
                          <a:rPr lang="es-CR" sz="2400" i="1">
                            <a:latin typeface="Cambria Math" panose="02040503050406030204" pitchFamily="18" charset="0"/>
                          </a:rPr>
                          <m:t>𝑗</m:t>
                        </m:r>
                        <m:r>
                          <a:rPr lang="es-CR" sz="2400" i="1">
                            <a:latin typeface="Cambria Math" panose="02040503050406030204" pitchFamily="18" charset="0"/>
                          </a:rPr>
                          <m:t>=1</m:t>
                        </m:r>
                      </m:sub>
                      <m:sup>
                        <m:r>
                          <a:rPr lang="es-CR" sz="2400" i="1">
                            <a:latin typeface="Cambria Math" panose="02040503050406030204" pitchFamily="18" charset="0"/>
                          </a:rPr>
                          <m:t>𝐾</m:t>
                        </m:r>
                      </m:sup>
                      <m:e>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i="1">
                                <a:latin typeface="Cambria Math" panose="02040503050406030204" pitchFamily="18" charset="0"/>
                                <a:ea typeface="Cambria Math" panose="02040503050406030204" pitchFamily="18" charset="0"/>
                              </a:rPr>
                              <m:t>𝑗</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𝑓</m:t>
                            </m:r>
                          </m:e>
                          <m:sub>
                            <m:r>
                              <a:rPr lang="es-CR" sz="2400" i="1">
                                <a:latin typeface="Cambria Math" panose="02040503050406030204" pitchFamily="18" charset="0"/>
                                <a:ea typeface="Cambria Math" panose="02040503050406030204" pitchFamily="18" charset="0"/>
                              </a:rPr>
                              <m:t>𝑘</m:t>
                            </m:r>
                          </m:sub>
                        </m:sSub>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ea typeface="Cambria Math" panose="02040503050406030204" pitchFamily="18" charset="0"/>
                          </a:rPr>
                          <m:t>𝑥</m:t>
                        </m:r>
                        <m:r>
                          <a:rPr lang="es-CR" sz="2400" i="1">
                            <a:latin typeface="Cambria Math" panose="02040503050406030204" pitchFamily="18" charset="0"/>
                            <a:ea typeface="Cambria Math" panose="02040503050406030204" pitchFamily="18" charset="0"/>
                          </a:rPr>
                          <m:t>)</m:t>
                        </m:r>
                      </m:e>
                    </m:nary>
                  </m:oMath>
                </a14:m>
                <a:r>
                  <a:rPr lang="es-ES" sz="2400" dirty="0"/>
                  <a:t> se simplifica en gran medida permitiendo calcular la probabilidad posterior según la ecuación:</a:t>
                </a:r>
              </a:p>
              <a:p>
                <a:pPr marL="0" indent="0">
                  <a:buNone/>
                </a:pPr>
                <a:endParaRPr lang="en-US" sz="2400" dirty="0"/>
              </a:p>
              <a:p>
                <a:pPr marL="0" indent="0">
                  <a:buNone/>
                </a:pPr>
                <a:endParaRPr lang="en-US" sz="2400" dirty="0"/>
              </a:p>
              <a:p>
                <a:pPr marL="0" indent="0">
                  <a:buNone/>
                </a:pPr>
                <a:endParaRPr lang="en-US" sz="2400" dirty="0"/>
              </a:p>
              <a:p>
                <a:pPr marL="0" indent="0">
                  <a:buNone/>
                </a:pPr>
                <a:r>
                  <a:rPr lang="es-ES" sz="2400" dirty="0"/>
                  <a:t>Esta ecuación se simplifica aun más mediante una transformación logarítmica de sus dos términos:</a:t>
                </a:r>
              </a:p>
              <a:p>
                <a:pPr marL="0" indent="0">
                  <a:buNone/>
                </a:pPr>
                <a:endParaRPr lang="es-ES" sz="2400" dirty="0"/>
              </a:p>
              <a:p>
                <a:pPr marL="0" indent="0">
                  <a:buNone/>
                </a:pPr>
                <a:endParaRPr lang="es-ES" sz="2400" dirty="0"/>
              </a:p>
              <a:p>
                <a:pPr marL="0" indent="0">
                  <a:buNone/>
                </a:pPr>
                <a:endParaRPr lang="es-ES" sz="2400" dirty="0"/>
              </a:p>
              <a:p>
                <a:pPr marL="0" indent="0">
                  <a:buNone/>
                </a:pPr>
                <a:r>
                  <a:rPr lang="es-ES" sz="2400" dirty="0"/>
                  <a:t>El término </a:t>
                </a:r>
                <a:r>
                  <a:rPr lang="es-ES" sz="2400" b="1" dirty="0"/>
                  <a:t>lineal</a:t>
                </a:r>
                <a:r>
                  <a:rPr lang="es-ES" sz="2400" dirty="0"/>
                  <a:t> en el nombre </a:t>
                </a:r>
                <a:r>
                  <a:rPr lang="es-ES" sz="2400" i="1" dirty="0"/>
                  <a:t>Análisis discriminante lineal</a:t>
                </a:r>
                <a:r>
                  <a:rPr lang="es-ES" sz="2400" dirty="0"/>
                  <a:t> se debe al hecho de que la función discriminatoria es lineal respecto de ”</a:t>
                </a:r>
                <a:r>
                  <a:rPr lang="es-ES" sz="2400" i="1" dirty="0"/>
                  <a:t>X”</a:t>
                </a:r>
                <a:r>
                  <a:rPr lang="es-ES" sz="2400" dirty="0"/>
                  <a:t>.</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A69F7567-4D92-44EE-BF78-D76BEBCE0825}"/>
                  </a:ext>
                </a:extLst>
              </p:cNvPr>
              <p:cNvSpPr>
                <a:spLocks noGrp="1" noRot="1" noChangeAspect="1" noMove="1" noResize="1" noEditPoints="1" noAdjustHandles="1" noChangeArrowheads="1" noChangeShapeType="1" noTextEdit="1"/>
              </p:cNvSpPr>
              <p:nvPr>
                <p:ph idx="1"/>
              </p:nvPr>
            </p:nvSpPr>
            <p:spPr>
              <a:xfrm>
                <a:off x="1" y="1027956"/>
                <a:ext cx="12192000" cy="5830044"/>
              </a:xfrm>
              <a:blipFill>
                <a:blip r:embed="rId2"/>
                <a:stretch>
                  <a:fillRect l="-750" t="-1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1 Título">
                <a:extLst>
                  <a:ext uri="{FF2B5EF4-FFF2-40B4-BE49-F238E27FC236}">
                    <a16:creationId xmlns:a16="http://schemas.microsoft.com/office/drawing/2014/main" id="{1A4988DD-84F7-4C7A-B5B0-B27776EBE191}"/>
                  </a:ext>
                </a:extLst>
              </p:cNvPr>
              <p:cNvSpPr txBox="1">
                <a:spLocks/>
              </p:cNvSpPr>
              <p:nvPr/>
            </p:nvSpPr>
            <p:spPr>
              <a:xfrm>
                <a:off x="0" y="53840"/>
                <a:ext cx="12192000" cy="7341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estimación de </a:t>
                </a:r>
                <a14:m>
                  <m:oMath xmlns:m="http://schemas.openxmlformats.org/officeDocument/2006/math">
                    <m:sSub>
                      <m:sSubPr>
                        <m:ctrlPr>
                          <a:rPr lang="es-CR" b="0" i="1" smtClean="0">
                            <a:latin typeface="Cambria Math" panose="02040503050406030204" pitchFamily="18" charset="0"/>
                            <a:ea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𝜋</m:t>
                        </m:r>
                      </m:e>
                      <m:sub>
                        <m:r>
                          <a:rPr lang="es-CR" b="0" i="1" smtClean="0">
                            <a:latin typeface="Cambria Math" panose="02040503050406030204" pitchFamily="18" charset="0"/>
                            <a:ea typeface="Cambria Math" panose="02040503050406030204" pitchFamily="18" charset="0"/>
                          </a:rPr>
                          <m:t>𝑘</m:t>
                        </m:r>
                      </m:sub>
                    </m:sSub>
                  </m:oMath>
                </a14:m>
                <a:r>
                  <a:rPr lang="es-CR" dirty="0"/>
                  <a:t> y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𝑓</m:t>
                        </m:r>
                      </m:e>
                      <m:sub>
                        <m:r>
                          <a:rPr lang="es-CR" b="0" i="1" smtClean="0">
                            <a:latin typeface="Cambria Math" panose="02040503050406030204" pitchFamily="18" charset="0"/>
                          </a:rPr>
                          <m:t>𝑘</m:t>
                        </m:r>
                      </m:sub>
                    </m:sSub>
                    <m:r>
                      <a:rPr lang="es-CR" b="0" i="1" smtClean="0">
                        <a:latin typeface="Cambria Math" panose="02040503050406030204" pitchFamily="18" charset="0"/>
                      </a:rPr>
                      <m:t>(</m:t>
                    </m:r>
                    <m:r>
                      <a:rPr lang="es-CR" b="0" i="1" smtClean="0">
                        <a:latin typeface="Cambria Math" panose="02040503050406030204" pitchFamily="18" charset="0"/>
                      </a:rPr>
                      <m:t>𝑋</m:t>
                    </m:r>
                    <m:r>
                      <a:rPr lang="es-CR" b="0" i="1" smtClean="0">
                        <a:latin typeface="Cambria Math" panose="02040503050406030204" pitchFamily="18" charset="0"/>
                      </a:rPr>
                      <m:t>)</m:t>
                    </m:r>
                  </m:oMath>
                </a14:m>
                <a:r>
                  <a:rPr lang="es-CR" dirty="0"/>
                  <a:t> </a:t>
                </a:r>
              </a:p>
            </p:txBody>
          </p:sp>
        </mc:Choice>
        <mc:Fallback xmlns="">
          <p:sp>
            <p:nvSpPr>
              <p:cNvPr id="4" name="1 Título">
                <a:extLst>
                  <a:ext uri="{FF2B5EF4-FFF2-40B4-BE49-F238E27FC236}">
                    <a16:creationId xmlns:a16="http://schemas.microsoft.com/office/drawing/2014/main" id="{1A4988DD-84F7-4C7A-B5B0-B27776EBE191}"/>
                  </a:ext>
                </a:extLst>
              </p:cNvPr>
              <p:cNvSpPr txBox="1">
                <a:spLocks noRot="1" noChangeAspect="1" noMove="1" noResize="1" noEditPoints="1" noAdjustHandles="1" noChangeArrowheads="1" noChangeShapeType="1" noTextEdit="1"/>
              </p:cNvSpPr>
              <p:nvPr/>
            </p:nvSpPr>
            <p:spPr>
              <a:xfrm>
                <a:off x="0" y="53840"/>
                <a:ext cx="12192000" cy="734100"/>
              </a:xfrm>
              <a:prstGeom prst="rect">
                <a:avLst/>
              </a:prstGeom>
              <a:blipFill>
                <a:blip r:embed="rId3"/>
                <a:stretch>
                  <a:fillRect t="-17500" b="-31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BE43AF3-B7F2-4CB2-B21B-839694F45A82}"/>
              </a:ext>
            </a:extLst>
          </p:cNvPr>
          <p:cNvPicPr>
            <a:picLocks noChangeAspect="1"/>
          </p:cNvPicPr>
          <p:nvPr/>
        </p:nvPicPr>
        <p:blipFill>
          <a:blip r:embed="rId4"/>
          <a:stretch>
            <a:fillRect/>
          </a:stretch>
        </p:blipFill>
        <p:spPr>
          <a:xfrm>
            <a:off x="3353965" y="2384332"/>
            <a:ext cx="5484068" cy="899387"/>
          </a:xfrm>
          <a:prstGeom prst="rect">
            <a:avLst/>
          </a:prstGeom>
        </p:spPr>
      </p:pic>
      <p:pic>
        <p:nvPicPr>
          <p:cNvPr id="6" name="Picture 5">
            <a:extLst>
              <a:ext uri="{FF2B5EF4-FFF2-40B4-BE49-F238E27FC236}">
                <a16:creationId xmlns:a16="http://schemas.microsoft.com/office/drawing/2014/main" id="{DD0D3EB8-9388-49DE-9465-3DFF7AC2BCE6}"/>
              </a:ext>
            </a:extLst>
          </p:cNvPr>
          <p:cNvPicPr>
            <a:picLocks noChangeAspect="1"/>
          </p:cNvPicPr>
          <p:nvPr/>
        </p:nvPicPr>
        <p:blipFill>
          <a:blip r:embed="rId5"/>
          <a:stretch>
            <a:fillRect/>
          </a:stretch>
        </p:blipFill>
        <p:spPr>
          <a:xfrm>
            <a:off x="2740431" y="4640094"/>
            <a:ext cx="6711137" cy="728925"/>
          </a:xfrm>
          <a:prstGeom prst="rect">
            <a:avLst/>
          </a:prstGeom>
        </p:spPr>
      </p:pic>
    </p:spTree>
    <p:extLst>
      <p:ext uri="{BB962C8B-B14F-4D97-AF65-F5344CB8AC3E}">
        <p14:creationId xmlns:p14="http://schemas.microsoft.com/office/powerpoint/2010/main" val="166602091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3CF241-E1CD-44FB-A060-E20C2637DB13}"/>
                  </a:ext>
                </a:extLst>
              </p:cNvPr>
              <p:cNvSpPr>
                <a:spLocks noGrp="1"/>
              </p:cNvSpPr>
              <p:nvPr>
                <p:ph idx="1"/>
              </p:nvPr>
            </p:nvSpPr>
            <p:spPr>
              <a:xfrm>
                <a:off x="98898" y="1008500"/>
                <a:ext cx="12012038" cy="5795659"/>
              </a:xfrm>
            </p:spPr>
            <p:txBody>
              <a:bodyPr>
                <a:normAutofit/>
              </a:bodyPr>
              <a:lstStyle/>
              <a:p>
                <a:pPr marL="0" indent="0" algn="just">
                  <a:buNone/>
                </a:pPr>
                <a:r>
                  <a:rPr lang="es-ES" sz="2400" dirty="0"/>
                  <a:t>En la práctica, a pesar de tener una certeza considerable de que </a:t>
                </a:r>
                <a:r>
                  <a:rPr lang="es-ES" sz="2400" i="1" dirty="0"/>
                  <a:t>X</a:t>
                </a:r>
                <a:r>
                  <a:rPr lang="es-ES" sz="2400" dirty="0"/>
                  <a:t> se distribuye de forma normal dentro de cada clase, los valores </a:t>
                </a:r>
                <a14:m>
                  <m:oMath xmlns:m="http://schemas.openxmlformats.org/officeDocument/2006/math">
                    <m:sSub>
                      <m:sSubPr>
                        <m:ctrlPr>
                          <a:rPr lang="es-CR" sz="2400" b="0" i="1" smtClean="0">
                            <a:latin typeface="Cambria Math" panose="02040503050406030204" pitchFamily="18" charset="0"/>
                            <a:ea typeface="Cambria Math" panose="02040503050406030204" pitchFamily="18" charset="0"/>
                          </a:rPr>
                        </m:ctrlPr>
                      </m:sSubPr>
                      <m:e>
                        <m:r>
                          <a:rPr lang="es-ES" sz="2400" i="1" smtClean="0">
                            <a:latin typeface="Cambria Math" panose="02040503050406030204" pitchFamily="18" charset="0"/>
                            <a:ea typeface="Cambria Math" panose="02040503050406030204" pitchFamily="18" charset="0"/>
                          </a:rPr>
                          <m:t>𝜇</m:t>
                        </m:r>
                      </m:e>
                      <m:sub>
                        <m:r>
                          <a:rPr lang="es-CR" sz="2400" b="0" i="1" smtClean="0">
                            <a:latin typeface="Cambria Math" panose="02040503050406030204" pitchFamily="18" charset="0"/>
                            <a:ea typeface="Cambria Math" panose="02040503050406030204" pitchFamily="18" charset="0"/>
                          </a:rPr>
                          <m:t>1</m:t>
                        </m:r>
                      </m:sub>
                    </m:sSub>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𝜇</m:t>
                        </m:r>
                      </m:e>
                      <m:sub>
                        <m:r>
                          <a:rPr lang="es-CR" sz="2400" b="0" i="1" smtClean="0">
                            <a:latin typeface="Cambria Math" panose="02040503050406030204" pitchFamily="18" charset="0"/>
                            <a:ea typeface="Cambria Math" panose="02040503050406030204" pitchFamily="18" charset="0"/>
                          </a:rPr>
                          <m:t>𝑘</m:t>
                        </m:r>
                      </m:sub>
                    </m:sSub>
                    <m:r>
                      <a:rPr lang="es-CR" sz="2400" b="0" i="1" smtClean="0">
                        <a:latin typeface="Cambria Math" panose="02040503050406030204" pitchFamily="18" charset="0"/>
                        <a:ea typeface="Cambria Math" panose="02040503050406030204" pitchFamily="18" charset="0"/>
                      </a:rPr>
                      <m:t>,</m:t>
                    </m:r>
                    <m:sSub>
                      <m:sSubPr>
                        <m:ctrlPr>
                          <a:rPr lang="es-CR" sz="2400" b="0" i="1" smtClean="0">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b="0" i="1" smtClean="0">
                            <a:latin typeface="Cambria Math" panose="02040503050406030204" pitchFamily="18" charset="0"/>
                            <a:ea typeface="Cambria Math" panose="02040503050406030204" pitchFamily="18" charset="0"/>
                          </a:rPr>
                          <m:t>1</m:t>
                        </m:r>
                      </m:sub>
                    </m:sSub>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𝜋</m:t>
                        </m:r>
                      </m:e>
                      <m:sub>
                        <m:r>
                          <a:rPr lang="es-CR" sz="2400" b="0" i="1" smtClean="0">
                            <a:latin typeface="Cambria Math" panose="02040503050406030204" pitchFamily="18" charset="0"/>
                            <a:ea typeface="Cambria Math" panose="02040503050406030204" pitchFamily="18" charset="0"/>
                          </a:rPr>
                          <m:t>𝑘</m:t>
                        </m:r>
                      </m:sub>
                    </m:sSub>
                  </m:oMath>
                </a14:m>
                <a:r>
                  <a:rPr lang="en-US" sz="2400" dirty="0"/>
                  <a:t> y </a:t>
                </a:r>
                <a14:m>
                  <m:oMath xmlns:m="http://schemas.openxmlformats.org/officeDocument/2006/math">
                    <m:sSup>
                      <m:sSupPr>
                        <m:ctrlPr>
                          <a:rPr lang="es-CR" sz="2400" i="1">
                            <a:latin typeface="Cambria Math" panose="02040503050406030204" pitchFamily="18" charset="0"/>
                            <a:ea typeface="Cambria Math" panose="02040503050406030204" pitchFamily="18" charset="0"/>
                          </a:rPr>
                        </m:ctrlPr>
                      </m:sSupPr>
                      <m:e>
                        <m:r>
                          <a:rPr lang="es-CR" sz="2400" i="1">
                            <a:latin typeface="Cambria Math" panose="02040503050406030204" pitchFamily="18" charset="0"/>
                            <a:ea typeface="Cambria Math" panose="02040503050406030204" pitchFamily="18" charset="0"/>
                          </a:rPr>
                          <m:t>𝜎</m:t>
                        </m:r>
                      </m:e>
                      <m:sup>
                        <m:r>
                          <a:rPr lang="es-CR" sz="2400" i="1">
                            <a:latin typeface="Cambria Math" panose="02040503050406030204" pitchFamily="18" charset="0"/>
                            <a:ea typeface="Cambria Math" panose="02040503050406030204" pitchFamily="18" charset="0"/>
                          </a:rPr>
                          <m:t>2</m:t>
                        </m:r>
                      </m:sup>
                    </m:sSup>
                  </m:oMath>
                </a14:m>
                <a:r>
                  <a:rPr lang="en-US" sz="2400" dirty="0"/>
                  <a:t> </a:t>
                </a:r>
                <a:r>
                  <a:rPr lang="es-ES" sz="2400" dirty="0"/>
                  <a:t>se desconocen, por lo que tienen que ser estimados a partir de las observaciones. Las estimaciones empleadas en </a:t>
                </a:r>
                <a:r>
                  <a:rPr lang="es-ES" sz="2400" i="1" dirty="0"/>
                  <a:t>LDA</a:t>
                </a:r>
                <a:r>
                  <a:rPr lang="es-ES" sz="2400" dirty="0"/>
                  <a:t> son:</a:t>
                </a:r>
              </a:p>
              <a:p>
                <a:pPr marL="0" indent="0" algn="just">
                  <a:buNone/>
                </a:pPr>
                <a:endParaRPr lang="es-ES" sz="2400" dirty="0"/>
              </a:p>
              <a:p>
                <a:pPr marL="0" indent="0" algn="just">
                  <a:buNone/>
                </a:pPr>
                <a:endParaRPr lang="es-ES" sz="2400" dirty="0"/>
              </a:p>
              <a:p>
                <a:pPr marL="0" indent="0" algn="just">
                  <a:buNone/>
                </a:pPr>
                <a:endParaRPr lang="es-ES" sz="2400" dirty="0"/>
              </a:p>
              <a:p>
                <a:pPr marL="0" indent="0" algn="just">
                  <a:buNone/>
                </a:pPr>
                <a:endParaRPr lang="es-ES" sz="2400" dirty="0"/>
              </a:p>
              <a:p>
                <a:pPr marL="0" indent="0" algn="just">
                  <a:buNone/>
                </a:pPr>
                <a:endParaRPr lang="es-ES" sz="2400" dirty="0"/>
              </a:p>
              <a:p>
                <a:pPr marL="0" indent="0" algn="just">
                  <a:buNone/>
                </a:pPr>
                <a:endParaRPr lang="es-ES" sz="2400" dirty="0"/>
              </a:p>
              <a:p>
                <a:pPr marL="0" indent="0" algn="just">
                  <a:buNone/>
                </a:pPr>
                <a14:m>
                  <m:oMath xmlns:m="http://schemas.openxmlformats.org/officeDocument/2006/math">
                    <m:sSub>
                      <m:sSubPr>
                        <m:ctrlPr>
                          <a:rPr lang="es-CR" sz="2400" b="0" i="1" smtClean="0">
                            <a:latin typeface="Cambria Math" panose="02040503050406030204" pitchFamily="18" charset="0"/>
                            <a:ea typeface="Cambria Math" panose="02040503050406030204" pitchFamily="18" charset="0"/>
                          </a:rPr>
                        </m:ctrlPr>
                      </m:sSubPr>
                      <m:e>
                        <m:acc>
                          <m:accPr>
                            <m:chr m:val="̂"/>
                            <m:ctrlPr>
                              <a:rPr lang="es-ES" sz="2400" i="1" smtClean="0">
                                <a:latin typeface="Cambria Math" panose="02040503050406030204" pitchFamily="18" charset="0"/>
                                <a:ea typeface="Cambria Math" panose="02040503050406030204" pitchFamily="18" charset="0"/>
                              </a:rPr>
                            </m:ctrlPr>
                          </m:accPr>
                          <m:e>
                            <m:r>
                              <a:rPr lang="es-ES" sz="2400" i="1">
                                <a:latin typeface="Cambria Math" panose="02040503050406030204" pitchFamily="18" charset="0"/>
                                <a:ea typeface="Cambria Math" panose="02040503050406030204" pitchFamily="18" charset="0"/>
                              </a:rPr>
                              <m:t>𝜇</m:t>
                            </m:r>
                          </m:e>
                        </m:acc>
                      </m:e>
                      <m:sub>
                        <m:r>
                          <a:rPr lang="es-CR" sz="2400" b="0" i="1" smtClean="0">
                            <a:latin typeface="Cambria Math" panose="02040503050406030204" pitchFamily="18" charset="0"/>
                            <a:ea typeface="Cambria Math" panose="02040503050406030204" pitchFamily="18" charset="0"/>
                          </a:rPr>
                          <m:t>𝑘</m:t>
                        </m:r>
                      </m:sub>
                    </m:sSub>
                  </m:oMath>
                </a14:m>
                <a:r>
                  <a:rPr lang="es-ES" sz="2400" dirty="0"/>
                  <a:t> es la media de las observaciones del grupo </a:t>
                </a:r>
                <a14:m>
                  <m:oMath xmlns:m="http://schemas.openxmlformats.org/officeDocument/2006/math">
                    <m:r>
                      <a:rPr lang="es-ES" sz="2400" i="1" dirty="0" smtClean="0">
                        <a:latin typeface="Cambria Math" panose="02040503050406030204" pitchFamily="18" charset="0"/>
                      </a:rPr>
                      <m:t>𝑘</m:t>
                    </m:r>
                  </m:oMath>
                </a14:m>
                <a:r>
                  <a:rPr lang="es-ES" sz="2400" dirty="0"/>
                  <a:t>,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acc>
                          <m:accPr>
                            <m:chr m:val="̂"/>
                            <m:ctrlPr>
                              <a:rPr lang="es-ES" sz="2400" i="1">
                                <a:latin typeface="Cambria Math" panose="02040503050406030204" pitchFamily="18" charset="0"/>
                                <a:ea typeface="Cambria Math" panose="02040503050406030204" pitchFamily="18" charset="0"/>
                              </a:rPr>
                            </m:ctrlPr>
                          </m:accPr>
                          <m:e>
                            <m:r>
                              <a:rPr lang="es-ES" sz="2400" i="1" smtClean="0">
                                <a:latin typeface="Cambria Math" panose="02040503050406030204" pitchFamily="18" charset="0"/>
                                <a:ea typeface="Cambria Math" panose="02040503050406030204" pitchFamily="18" charset="0"/>
                              </a:rPr>
                              <m:t>𝜎</m:t>
                            </m:r>
                          </m:e>
                        </m:acc>
                      </m:e>
                      <m:sub>
                        <m:r>
                          <a:rPr lang="es-CR" sz="2400" i="1">
                            <a:latin typeface="Cambria Math" panose="02040503050406030204" pitchFamily="18" charset="0"/>
                            <a:ea typeface="Cambria Math" panose="02040503050406030204" pitchFamily="18" charset="0"/>
                          </a:rPr>
                          <m:t>𝑘</m:t>
                        </m:r>
                      </m:sub>
                    </m:sSub>
                  </m:oMath>
                </a14:m>
                <a:r>
                  <a:rPr lang="es-ES" sz="2400" dirty="0"/>
                  <a:t> es la media ponderada de las varianzas muestrales de las </a:t>
                </a:r>
                <a14:m>
                  <m:oMath xmlns:m="http://schemas.openxmlformats.org/officeDocument/2006/math">
                    <m:r>
                      <a:rPr lang="es-ES" sz="2400" i="1" dirty="0" smtClean="0">
                        <a:latin typeface="Cambria Math" panose="02040503050406030204" pitchFamily="18" charset="0"/>
                      </a:rPr>
                      <m:t>𝐾</m:t>
                    </m:r>
                  </m:oMath>
                </a14:m>
                <a:r>
                  <a:rPr lang="es-ES" sz="2400" dirty="0"/>
                  <a:t> clases y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acc>
                          <m:accPr>
                            <m:chr m:val="̂"/>
                            <m:ctrlPr>
                              <a:rPr lang="es-ES" sz="2400" i="1">
                                <a:latin typeface="Cambria Math" panose="02040503050406030204" pitchFamily="18" charset="0"/>
                                <a:ea typeface="Cambria Math" panose="02040503050406030204" pitchFamily="18" charset="0"/>
                              </a:rPr>
                            </m:ctrlPr>
                          </m:accPr>
                          <m:e>
                            <m:r>
                              <a:rPr lang="es-ES" sz="2400" i="1" smtClean="0">
                                <a:latin typeface="Cambria Math" panose="02040503050406030204" pitchFamily="18" charset="0"/>
                                <a:ea typeface="Cambria Math" panose="02040503050406030204" pitchFamily="18" charset="0"/>
                              </a:rPr>
                              <m:t>𝜋</m:t>
                            </m:r>
                          </m:e>
                        </m:acc>
                      </m:e>
                      <m:sub>
                        <m:r>
                          <a:rPr lang="es-CR" sz="2400" i="1">
                            <a:latin typeface="Cambria Math" panose="02040503050406030204" pitchFamily="18" charset="0"/>
                            <a:ea typeface="Cambria Math" panose="02040503050406030204" pitchFamily="18" charset="0"/>
                          </a:rPr>
                          <m:t>𝑘</m:t>
                        </m:r>
                      </m:sub>
                    </m:sSub>
                  </m:oMath>
                </a14:m>
                <a:r>
                  <a:rPr lang="es-ES" sz="2400" dirty="0"/>
                  <a:t> la proporción de observaciones de la clase </a:t>
                </a:r>
                <a14:m>
                  <m:oMath xmlns:m="http://schemas.openxmlformats.org/officeDocument/2006/math">
                    <m:r>
                      <a:rPr lang="es-ES" sz="2400" i="1" dirty="0">
                        <a:latin typeface="Cambria Math" panose="02040503050406030204" pitchFamily="18" charset="0"/>
                      </a:rPr>
                      <m:t>𝑘</m:t>
                    </m:r>
                  </m:oMath>
                </a14:m>
                <a:r>
                  <a:rPr lang="es-ES" sz="2400" dirty="0"/>
                  <a:t> respecto al tamaño total de la muestra.</a:t>
                </a:r>
              </a:p>
              <a:p>
                <a:pPr marL="0" indent="0" algn="just">
                  <a:buNone/>
                </a:pPr>
                <a:endParaRPr lang="es-ES" sz="2400" dirty="0"/>
              </a:p>
              <a:p>
                <a:pPr marL="0" indent="0" algn="just">
                  <a:buNone/>
                </a:pPr>
                <a:endParaRPr lang="es-ES" sz="2400" dirty="0"/>
              </a:p>
              <a:p>
                <a:pPr marL="0" indent="0" algn="just">
                  <a:buNone/>
                </a:pPr>
                <a:endParaRPr lang="es-ES" sz="2400" dirty="0"/>
              </a:p>
            </p:txBody>
          </p:sp>
        </mc:Choice>
        <mc:Fallback xmlns="">
          <p:sp>
            <p:nvSpPr>
              <p:cNvPr id="3" name="Content Placeholder 2">
                <a:extLst>
                  <a:ext uri="{FF2B5EF4-FFF2-40B4-BE49-F238E27FC236}">
                    <a16:creationId xmlns:a16="http://schemas.microsoft.com/office/drawing/2014/main" id="{143CF241-E1CD-44FB-A060-E20C2637DB13}"/>
                  </a:ext>
                </a:extLst>
              </p:cNvPr>
              <p:cNvSpPr>
                <a:spLocks noGrp="1" noRot="1" noChangeAspect="1" noMove="1" noResize="1" noEditPoints="1" noAdjustHandles="1" noChangeArrowheads="1" noChangeShapeType="1" noTextEdit="1"/>
              </p:cNvSpPr>
              <p:nvPr>
                <p:ph idx="1"/>
              </p:nvPr>
            </p:nvSpPr>
            <p:spPr>
              <a:xfrm>
                <a:off x="98898" y="1008500"/>
                <a:ext cx="12012038" cy="5795659"/>
              </a:xfrm>
              <a:blipFill>
                <a:blip r:embed="rId2"/>
                <a:stretch>
                  <a:fillRect l="-761" t="-1472" r="-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1 Título">
                <a:extLst>
                  <a:ext uri="{FF2B5EF4-FFF2-40B4-BE49-F238E27FC236}">
                    <a16:creationId xmlns:a16="http://schemas.microsoft.com/office/drawing/2014/main" id="{7D9AF441-6F56-43EB-BABD-B34C724C0330}"/>
                  </a:ext>
                </a:extLst>
              </p:cNvPr>
              <p:cNvSpPr txBox="1">
                <a:spLocks/>
              </p:cNvSpPr>
              <p:nvPr/>
            </p:nvSpPr>
            <p:spPr>
              <a:xfrm>
                <a:off x="0" y="53840"/>
                <a:ext cx="12192000" cy="7341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estimación de </a:t>
                </a:r>
                <a14:m>
                  <m:oMath xmlns:m="http://schemas.openxmlformats.org/officeDocument/2006/math">
                    <m:sSub>
                      <m:sSubPr>
                        <m:ctrlPr>
                          <a:rPr lang="es-CR" b="0" i="1" smtClean="0">
                            <a:latin typeface="Cambria Math" panose="02040503050406030204" pitchFamily="18" charset="0"/>
                            <a:ea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𝜋</m:t>
                        </m:r>
                      </m:e>
                      <m:sub>
                        <m:r>
                          <a:rPr lang="es-CR" b="0" i="1" smtClean="0">
                            <a:latin typeface="Cambria Math" panose="02040503050406030204" pitchFamily="18" charset="0"/>
                            <a:ea typeface="Cambria Math" panose="02040503050406030204" pitchFamily="18" charset="0"/>
                          </a:rPr>
                          <m:t>𝑘</m:t>
                        </m:r>
                      </m:sub>
                    </m:sSub>
                  </m:oMath>
                </a14:m>
                <a:r>
                  <a:rPr lang="es-CR" dirty="0"/>
                  <a:t> y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𝑓</m:t>
                        </m:r>
                      </m:e>
                      <m:sub>
                        <m:r>
                          <a:rPr lang="es-CR" b="0" i="1" smtClean="0">
                            <a:latin typeface="Cambria Math" panose="02040503050406030204" pitchFamily="18" charset="0"/>
                          </a:rPr>
                          <m:t>𝑘</m:t>
                        </m:r>
                      </m:sub>
                    </m:sSub>
                    <m:r>
                      <a:rPr lang="es-CR" b="0" i="1" smtClean="0">
                        <a:latin typeface="Cambria Math" panose="02040503050406030204" pitchFamily="18" charset="0"/>
                      </a:rPr>
                      <m:t>(</m:t>
                    </m:r>
                    <m:r>
                      <a:rPr lang="es-CR" b="0" i="1" smtClean="0">
                        <a:latin typeface="Cambria Math" panose="02040503050406030204" pitchFamily="18" charset="0"/>
                      </a:rPr>
                      <m:t>𝑋</m:t>
                    </m:r>
                    <m:r>
                      <a:rPr lang="es-CR" b="0" i="1" smtClean="0">
                        <a:latin typeface="Cambria Math" panose="02040503050406030204" pitchFamily="18" charset="0"/>
                      </a:rPr>
                      <m:t>)</m:t>
                    </m:r>
                  </m:oMath>
                </a14:m>
                <a:r>
                  <a:rPr lang="es-CR" dirty="0"/>
                  <a:t> </a:t>
                </a:r>
              </a:p>
            </p:txBody>
          </p:sp>
        </mc:Choice>
        <mc:Fallback xmlns="">
          <p:sp>
            <p:nvSpPr>
              <p:cNvPr id="4" name="1 Título">
                <a:extLst>
                  <a:ext uri="{FF2B5EF4-FFF2-40B4-BE49-F238E27FC236}">
                    <a16:creationId xmlns:a16="http://schemas.microsoft.com/office/drawing/2014/main" id="{7D9AF441-6F56-43EB-BABD-B34C724C0330}"/>
                  </a:ext>
                </a:extLst>
              </p:cNvPr>
              <p:cNvSpPr txBox="1">
                <a:spLocks noRot="1" noChangeAspect="1" noMove="1" noResize="1" noEditPoints="1" noAdjustHandles="1" noChangeArrowheads="1" noChangeShapeType="1" noTextEdit="1"/>
              </p:cNvSpPr>
              <p:nvPr/>
            </p:nvSpPr>
            <p:spPr>
              <a:xfrm>
                <a:off x="0" y="53840"/>
                <a:ext cx="12192000" cy="734100"/>
              </a:xfrm>
              <a:prstGeom prst="rect">
                <a:avLst/>
              </a:prstGeom>
              <a:blipFill>
                <a:blip r:embed="rId3"/>
                <a:stretch>
                  <a:fillRect t="-17500" b="-31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3E23DB9-1524-4E44-AB8C-A2F65B184AE4}"/>
              </a:ext>
            </a:extLst>
          </p:cNvPr>
          <p:cNvPicPr>
            <a:picLocks noChangeAspect="1"/>
          </p:cNvPicPr>
          <p:nvPr/>
        </p:nvPicPr>
        <p:blipFill>
          <a:blip r:embed="rId4"/>
          <a:stretch>
            <a:fillRect/>
          </a:stretch>
        </p:blipFill>
        <p:spPr>
          <a:xfrm>
            <a:off x="4419346" y="2366356"/>
            <a:ext cx="3353307" cy="2433671"/>
          </a:xfrm>
          <a:prstGeom prst="rect">
            <a:avLst/>
          </a:prstGeom>
        </p:spPr>
      </p:pic>
    </p:spTree>
    <p:extLst>
      <p:ext uri="{BB962C8B-B14F-4D97-AF65-F5344CB8AC3E}">
        <p14:creationId xmlns:p14="http://schemas.microsoft.com/office/powerpoint/2010/main" val="428930212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3CF97F-207F-47D7-98DB-71D09814946F}"/>
                  </a:ext>
                </a:extLst>
              </p:cNvPr>
              <p:cNvSpPr>
                <a:spLocks noGrp="1"/>
              </p:cNvSpPr>
              <p:nvPr>
                <p:ph idx="1"/>
              </p:nvPr>
            </p:nvSpPr>
            <p:spPr>
              <a:xfrm>
                <a:off x="38912" y="904672"/>
                <a:ext cx="12091481" cy="5899487"/>
              </a:xfrm>
            </p:spPr>
            <p:txBody>
              <a:bodyPr>
                <a:noAutofit/>
              </a:bodyPr>
              <a:lstStyle/>
              <a:p>
                <a:pPr marL="0" indent="0">
                  <a:buNone/>
                </a:pPr>
                <a:r>
                  <a:rPr lang="es-ES" sz="2400" dirty="0"/>
                  <a:t>La clasificación de Bayes consiste en asignar cada observación </a:t>
                </a:r>
                <a14:m>
                  <m:oMath xmlns:m="http://schemas.openxmlformats.org/officeDocument/2006/math">
                    <m:r>
                      <a:rPr lang="es-CR" sz="2400" b="0" i="1" smtClean="0">
                        <a:latin typeface="Cambria Math" panose="02040503050406030204" pitchFamily="18" charset="0"/>
                      </a:rPr>
                      <m:t>𝑋</m:t>
                    </m:r>
                    <m:r>
                      <a:rPr lang="es-CR" sz="2400" b="0" i="1" smtClean="0">
                        <a:latin typeface="Cambria Math" panose="02040503050406030204" pitchFamily="18" charset="0"/>
                      </a:rPr>
                      <m:t>=</m:t>
                    </m:r>
                    <m:r>
                      <a:rPr lang="es-CR" sz="2400" b="0" i="1" smtClean="0">
                        <a:latin typeface="Cambria Math" panose="02040503050406030204" pitchFamily="18" charset="0"/>
                      </a:rPr>
                      <m:t>𝑥</m:t>
                    </m:r>
                  </m:oMath>
                </a14:m>
                <a:r>
                  <a:rPr lang="en-US" sz="2400" dirty="0"/>
                  <a:t> a </a:t>
                </a:r>
                <a:r>
                  <a:rPr lang="en-US" sz="2400" dirty="0" err="1"/>
                  <a:t>aquella</a:t>
                </a:r>
                <a:r>
                  <a:rPr lang="en-US" sz="2400" dirty="0"/>
                  <a:t> </a:t>
                </a:r>
                <a:r>
                  <a:rPr lang="en-US" sz="2400" dirty="0" err="1"/>
                  <a:t>clase</a:t>
                </a:r>
                <a:r>
                  <a:rPr lang="en-US" sz="2400" dirty="0"/>
                  <a:t> para la que </a:t>
                </a:r>
                <a14:m>
                  <m:oMath xmlns:m="http://schemas.openxmlformats.org/officeDocument/2006/math">
                    <m:r>
                      <a:rPr lang="es-CR" sz="2400" b="0" i="1" smtClean="0">
                        <a:latin typeface="Cambria Math" panose="02040503050406030204" pitchFamily="18" charset="0"/>
                      </a:rPr>
                      <m:t>𝑃</m:t>
                    </m:r>
                    <m:r>
                      <a:rPr lang="es-CR" sz="2400" b="0" i="1" smtClean="0">
                        <a:latin typeface="Cambria Math" panose="02040503050406030204" pitchFamily="18" charset="0"/>
                      </a:rPr>
                      <m:t>(</m:t>
                    </m:r>
                    <m:r>
                      <a:rPr lang="es-CR" sz="2400" b="0" i="1" smtClean="0">
                        <a:latin typeface="Cambria Math" panose="02040503050406030204" pitchFamily="18" charset="0"/>
                      </a:rPr>
                      <m:t>𝑌</m:t>
                    </m:r>
                    <m:r>
                      <a:rPr lang="es-CR" sz="2400" b="0" i="1" smtClean="0">
                        <a:latin typeface="Cambria Math" panose="02040503050406030204" pitchFamily="18" charset="0"/>
                      </a:rPr>
                      <m:t>=</m:t>
                    </m:r>
                    <m:r>
                      <a:rPr lang="es-CR" sz="2400" b="0" i="1" smtClean="0">
                        <a:latin typeface="Cambria Math" panose="02040503050406030204" pitchFamily="18" charset="0"/>
                      </a:rPr>
                      <m:t>𝑘</m:t>
                    </m:r>
                    <m:r>
                      <a:rPr lang="es-CR" sz="2400" b="0" i="1" smtClean="0">
                        <a:latin typeface="Cambria Math" panose="02040503050406030204" pitchFamily="18" charset="0"/>
                      </a:rPr>
                      <m:t>|</m:t>
                    </m:r>
                    <m:r>
                      <a:rPr lang="es-CR" sz="2400" b="0" i="1" smtClean="0">
                        <a:latin typeface="Cambria Math" panose="02040503050406030204" pitchFamily="18" charset="0"/>
                      </a:rPr>
                      <m:t>𝑋</m:t>
                    </m:r>
                    <m:r>
                      <a:rPr lang="es-CR" sz="2400" b="0" i="1" smtClean="0">
                        <a:latin typeface="Cambria Math" panose="02040503050406030204" pitchFamily="18" charset="0"/>
                      </a:rPr>
                      <m:t>=</m:t>
                    </m:r>
                    <m:r>
                      <a:rPr lang="es-CR" sz="2400" b="0" i="1" smtClean="0">
                        <a:latin typeface="Cambria Math" panose="02040503050406030204" pitchFamily="18" charset="0"/>
                      </a:rPr>
                      <m:t>𝑥</m:t>
                    </m:r>
                    <m:r>
                      <a:rPr lang="es-CR" sz="2400" b="0" i="1" smtClean="0">
                        <a:latin typeface="Cambria Math" panose="02040503050406030204" pitchFamily="18" charset="0"/>
                      </a:rPr>
                      <m:t>)</m:t>
                    </m:r>
                  </m:oMath>
                </a14:m>
                <a:r>
                  <a:rPr lang="en-US" sz="2400" dirty="0"/>
                  <a:t> </a:t>
                </a:r>
                <a:r>
                  <a:rPr lang="es-ES" sz="2400" dirty="0"/>
                  <a:t>sea mayor. En el caso particular de una variable cualitativa </a:t>
                </a:r>
                <a14:m>
                  <m:oMath xmlns:m="http://schemas.openxmlformats.org/officeDocument/2006/math">
                    <m:r>
                      <a:rPr lang="es-ES" sz="2400" i="1" dirty="0" smtClean="0">
                        <a:latin typeface="Cambria Math" panose="02040503050406030204" pitchFamily="18" charset="0"/>
                      </a:rPr>
                      <m:t>𝑌</m:t>
                    </m:r>
                  </m:oMath>
                </a14:m>
                <a:r>
                  <a:rPr lang="es-ES" sz="2400" dirty="0"/>
                  <a:t> con solo dos niveles, se puede expresar la regla de clasificación como un ratio entre las dos probabilidades posteriores. Se asignará la observación a la clase 1 si:</a:t>
                </a:r>
              </a:p>
              <a:p>
                <a:pPr marL="0" indent="0">
                  <a:buNone/>
                </a:pPr>
                <a:endParaRPr lang="es-ES" sz="2400" dirty="0"/>
              </a:p>
              <a:p>
                <a:pPr marL="0" indent="0">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s-CR" sz="2400" i="1">
                              <a:latin typeface="Cambria Math" panose="02040503050406030204" pitchFamily="18" charset="0"/>
                            </a:rPr>
                            <m:t>𝑃</m:t>
                          </m:r>
                          <m:r>
                            <a:rPr lang="es-CR" sz="2400" i="1">
                              <a:latin typeface="Cambria Math" panose="02040503050406030204" pitchFamily="18" charset="0"/>
                            </a:rPr>
                            <m:t>(</m:t>
                          </m:r>
                          <m:r>
                            <a:rPr lang="es-CR" sz="2400" i="1">
                              <a:latin typeface="Cambria Math" panose="02040503050406030204" pitchFamily="18" charset="0"/>
                            </a:rPr>
                            <m:t>𝑌</m:t>
                          </m:r>
                          <m:r>
                            <a:rPr lang="es-CR" sz="2400" i="1">
                              <a:latin typeface="Cambria Math" panose="02040503050406030204" pitchFamily="18" charset="0"/>
                            </a:rPr>
                            <m:t>=1|</m:t>
                          </m:r>
                          <m:r>
                            <a:rPr lang="es-CR" sz="2400" i="1">
                              <a:latin typeface="Cambria Math" panose="02040503050406030204" pitchFamily="18" charset="0"/>
                            </a:rPr>
                            <m:t>𝑋</m:t>
                          </m:r>
                          <m:r>
                            <a:rPr lang="es-CR" sz="2400" i="1">
                              <a:latin typeface="Cambria Math" panose="02040503050406030204" pitchFamily="18" charset="0"/>
                            </a:rPr>
                            <m:t>=</m:t>
                          </m:r>
                          <m:r>
                            <a:rPr lang="es-CR" sz="2400" i="1">
                              <a:latin typeface="Cambria Math" panose="02040503050406030204" pitchFamily="18" charset="0"/>
                            </a:rPr>
                            <m:t>𝑥</m:t>
                          </m:r>
                          <m:r>
                            <a:rPr lang="es-CR" sz="2400" i="1">
                              <a:latin typeface="Cambria Math" panose="02040503050406030204" pitchFamily="18" charset="0"/>
                            </a:rPr>
                            <m:t>)</m:t>
                          </m:r>
                        </m:num>
                        <m:den>
                          <m:r>
                            <a:rPr lang="es-CR" sz="2400" i="1">
                              <a:latin typeface="Cambria Math" panose="02040503050406030204" pitchFamily="18" charset="0"/>
                            </a:rPr>
                            <m:t>𝑃</m:t>
                          </m:r>
                          <m:r>
                            <a:rPr lang="es-CR" sz="2400" i="1">
                              <a:latin typeface="Cambria Math" panose="02040503050406030204" pitchFamily="18" charset="0"/>
                            </a:rPr>
                            <m:t>(</m:t>
                          </m:r>
                          <m:r>
                            <a:rPr lang="es-CR" sz="2400" i="1">
                              <a:latin typeface="Cambria Math" panose="02040503050406030204" pitchFamily="18" charset="0"/>
                            </a:rPr>
                            <m:t>𝑌</m:t>
                          </m:r>
                          <m:r>
                            <a:rPr lang="es-CR" sz="2400" i="1">
                              <a:latin typeface="Cambria Math" panose="02040503050406030204" pitchFamily="18" charset="0"/>
                            </a:rPr>
                            <m:t>=2|</m:t>
                          </m:r>
                          <m:r>
                            <a:rPr lang="es-CR" sz="2400" i="1">
                              <a:latin typeface="Cambria Math" panose="02040503050406030204" pitchFamily="18" charset="0"/>
                            </a:rPr>
                            <m:t>𝑋</m:t>
                          </m:r>
                          <m:r>
                            <a:rPr lang="es-CR" sz="2400" i="1">
                              <a:latin typeface="Cambria Math" panose="02040503050406030204" pitchFamily="18" charset="0"/>
                            </a:rPr>
                            <m:t>=</m:t>
                          </m:r>
                          <m:r>
                            <a:rPr lang="es-CR" sz="2400" i="1">
                              <a:latin typeface="Cambria Math" panose="02040503050406030204" pitchFamily="18" charset="0"/>
                            </a:rPr>
                            <m:t>𝑥</m:t>
                          </m:r>
                          <m:r>
                            <a:rPr lang="es-CR" sz="2400" i="1">
                              <a:latin typeface="Cambria Math" panose="02040503050406030204" pitchFamily="18" charset="0"/>
                            </a:rPr>
                            <m:t>)</m:t>
                          </m:r>
                        </m:den>
                      </m:f>
                      <m:r>
                        <a:rPr lang="es-CR" sz="2400" b="0" i="1" smtClean="0">
                          <a:latin typeface="Cambria Math" panose="02040503050406030204" pitchFamily="18" charset="0"/>
                        </a:rPr>
                        <m:t>&gt;1,</m:t>
                      </m:r>
                    </m:oMath>
                  </m:oMathPara>
                </a14:m>
                <a:endParaRPr lang="es-CR" sz="2400" b="0" dirty="0"/>
              </a:p>
              <a:p>
                <a:pPr marL="0" indent="0">
                  <a:buNone/>
                </a:pPr>
                <a:endParaRPr lang="en-US" sz="2400" dirty="0"/>
              </a:p>
              <a:p>
                <a:pPr marL="0" indent="0">
                  <a:buNone/>
                </a:pPr>
                <a:r>
                  <a:rPr lang="en-US" sz="2400" dirty="0"/>
                  <a:t>y a la </a:t>
                </a:r>
                <a:r>
                  <a:rPr lang="en-US" sz="2400" dirty="0" err="1"/>
                  <a:t>clase</a:t>
                </a:r>
                <a:r>
                  <a:rPr lang="en-US" sz="2400" dirty="0"/>
                  <a:t> 2 </a:t>
                </a:r>
                <a:r>
                  <a:rPr lang="es-ES" sz="2400" dirty="0"/>
                  <a:t>si es menor. En este caso particular el límite de decisión de Bayes viene dado por </a:t>
                </a:r>
                <a14:m>
                  <m:oMath xmlns:m="http://schemas.openxmlformats.org/officeDocument/2006/math">
                    <m:r>
                      <a:rPr lang="es-CR" sz="2400" b="0" i="1" smtClean="0">
                        <a:latin typeface="Cambria Math" panose="02040503050406030204" pitchFamily="18" charset="0"/>
                      </a:rPr>
                      <m:t>𝑥</m:t>
                    </m:r>
                    <m:r>
                      <a:rPr lang="es-CR" sz="2400" b="0" i="1" smtClean="0">
                        <a:latin typeface="Cambria Math" panose="02040503050406030204" pitchFamily="18" charset="0"/>
                      </a:rPr>
                      <m:t>=</m:t>
                    </m:r>
                    <m:f>
                      <m:fPr>
                        <m:ctrlPr>
                          <a:rPr lang="es-CR" sz="2400" b="0" i="1" smtClean="0">
                            <a:latin typeface="Cambria Math" panose="02040503050406030204" pitchFamily="18" charset="0"/>
                          </a:rPr>
                        </m:ctrlPr>
                      </m:fPr>
                      <m:num>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𝜇</m:t>
                            </m:r>
                          </m:e>
                          <m:sub>
                            <m:r>
                              <a:rPr lang="es-CR" sz="2400" b="0" i="1" smtClean="0">
                                <a:latin typeface="Cambria Math" panose="02040503050406030204" pitchFamily="18" charset="0"/>
                                <a:ea typeface="Cambria Math" panose="02040503050406030204" pitchFamily="18" charset="0"/>
                              </a:rPr>
                              <m:t>1</m:t>
                            </m:r>
                          </m:sub>
                        </m:sSub>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𝜇</m:t>
                            </m:r>
                          </m:e>
                          <m:sub>
                            <m:r>
                              <a:rPr lang="es-CR" sz="2400" b="0" i="1" smtClean="0">
                                <a:latin typeface="Cambria Math" panose="02040503050406030204" pitchFamily="18" charset="0"/>
                                <a:ea typeface="Cambria Math" panose="02040503050406030204" pitchFamily="18" charset="0"/>
                              </a:rPr>
                              <m:t>2</m:t>
                            </m:r>
                          </m:sub>
                        </m:sSub>
                      </m:num>
                      <m:den>
                        <m:r>
                          <a:rPr lang="es-CR" sz="2400" b="0" i="1" smtClean="0">
                            <a:latin typeface="Cambria Math" panose="02040503050406030204" pitchFamily="18" charset="0"/>
                          </a:rPr>
                          <m:t>2</m:t>
                        </m:r>
                      </m:den>
                    </m:f>
                  </m:oMath>
                </a14:m>
                <a:r>
                  <a:rPr lang="en-US" sz="2400" dirty="0"/>
                  <a:t>.</a:t>
                </a:r>
              </a:p>
              <a:p>
                <a:pPr marL="0" indent="0">
                  <a:buNone/>
                </a:pPr>
                <a:endParaRPr lang="en-US" sz="2400" dirty="0"/>
              </a:p>
              <a:p>
                <a:pPr marL="0" indent="0">
                  <a:buNone/>
                </a:pPr>
                <a:r>
                  <a:rPr lang="es-ES" sz="2400" dirty="0"/>
                  <a:t>La siguiente imagen muestra dos grupos distribuidos de forma normal con medias </a:t>
                </a:r>
                <a14:m>
                  <m:oMath xmlns:m="http://schemas.openxmlformats.org/officeDocument/2006/math">
                    <m:sSub>
                      <m:sSubPr>
                        <m:ctrlPr>
                          <a:rPr lang="es-CR" sz="2400" b="0" i="1" smtClean="0">
                            <a:latin typeface="Cambria Math" panose="02040503050406030204" pitchFamily="18" charset="0"/>
                            <a:ea typeface="Cambria Math" panose="02040503050406030204" pitchFamily="18" charset="0"/>
                          </a:rPr>
                        </m:ctrlPr>
                      </m:sSubPr>
                      <m:e>
                        <m:r>
                          <a:rPr lang="es-ES" sz="2400" i="1" smtClean="0">
                            <a:latin typeface="Cambria Math" panose="02040503050406030204" pitchFamily="18" charset="0"/>
                            <a:ea typeface="Cambria Math" panose="02040503050406030204" pitchFamily="18" charset="0"/>
                          </a:rPr>
                          <m:t>𝜇</m:t>
                        </m:r>
                      </m:e>
                      <m:sub>
                        <m:r>
                          <a:rPr lang="es-CR" sz="2400" b="0" i="1" smtClean="0">
                            <a:latin typeface="Cambria Math" panose="02040503050406030204" pitchFamily="18" charset="0"/>
                            <a:ea typeface="Cambria Math" panose="02040503050406030204" pitchFamily="18" charset="0"/>
                          </a:rPr>
                          <m:t>1</m:t>
                        </m:r>
                      </m:sub>
                    </m:sSub>
                    <m:r>
                      <a:rPr lang="es-CR" sz="2400" b="0" i="1" smtClean="0">
                        <a:latin typeface="Cambria Math" panose="02040503050406030204" pitchFamily="18" charset="0"/>
                        <a:ea typeface="Cambria Math" panose="02040503050406030204" pitchFamily="18" charset="0"/>
                      </a:rPr>
                      <m:t>=−1.25</m:t>
                    </m:r>
                  </m:oMath>
                </a14:m>
                <a:r>
                  <a:rPr lang="en-US" sz="2400" dirty="0"/>
                  <a:t> y</a:t>
                </a:r>
                <a:r>
                  <a:rPr lang="es-CR" sz="2400" dirty="0">
                    <a:ea typeface="Cambria Math" panose="02040503050406030204" pitchFamily="18" charset="0"/>
                  </a:rPr>
                  <a:t>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𝜇</m:t>
                        </m:r>
                      </m:e>
                      <m:sub>
                        <m:r>
                          <a:rPr lang="es-CR" sz="2400" b="0" i="1" smtClean="0">
                            <a:latin typeface="Cambria Math" panose="02040503050406030204" pitchFamily="18" charset="0"/>
                            <a:ea typeface="Cambria Math" panose="02040503050406030204" pitchFamily="18" charset="0"/>
                          </a:rPr>
                          <m:t>2</m:t>
                        </m:r>
                      </m:sub>
                    </m:sSub>
                    <m:r>
                      <a:rPr lang="es-CR" sz="2400" i="1">
                        <a:latin typeface="Cambria Math" panose="02040503050406030204" pitchFamily="18" charset="0"/>
                        <a:ea typeface="Cambria Math" panose="02040503050406030204" pitchFamily="18" charset="0"/>
                      </a:rPr>
                      <m:t>=1.25</m:t>
                    </m:r>
                  </m:oMath>
                </a14:m>
                <a:r>
                  <a:rPr lang="en-US" sz="2400" dirty="0"/>
                  <a:t> y </a:t>
                </a:r>
                <a:r>
                  <a:rPr lang="en-US" sz="2400" dirty="0" err="1"/>
                  <a:t>varianzas</a:t>
                </a:r>
                <a:r>
                  <a:rPr lang="en-US" sz="2400" dirty="0"/>
                  <a:t> </a:t>
                </a:r>
                <a14:m>
                  <m:oMath xmlns:m="http://schemas.openxmlformats.org/officeDocument/2006/math">
                    <m:sSubSup>
                      <m:sSubSupPr>
                        <m:ctrlPr>
                          <a:rPr lang="es-ES" sz="2400" i="1">
                            <a:latin typeface="Cambria Math" panose="02040503050406030204" pitchFamily="18" charset="0"/>
                            <a:ea typeface="Cambria Math" panose="02040503050406030204" pitchFamily="18" charset="0"/>
                          </a:rPr>
                        </m:ctrlPr>
                      </m:sSubSupPr>
                      <m:e>
                        <m:r>
                          <a:rPr lang="es-ES" sz="2400" i="1">
                            <a:latin typeface="Cambria Math" panose="02040503050406030204" pitchFamily="18" charset="0"/>
                            <a:ea typeface="Cambria Math" panose="02040503050406030204" pitchFamily="18" charset="0"/>
                          </a:rPr>
                          <m:t>𝜎</m:t>
                        </m:r>
                      </m:e>
                      <m:sub>
                        <m:r>
                          <a:rPr lang="es-CR" sz="2400" i="1">
                            <a:latin typeface="Cambria Math" panose="02040503050406030204" pitchFamily="18" charset="0"/>
                            <a:ea typeface="Cambria Math" panose="02040503050406030204" pitchFamily="18" charset="0"/>
                          </a:rPr>
                          <m:t>1</m:t>
                        </m:r>
                      </m:sub>
                      <m:sup>
                        <m:r>
                          <a:rPr lang="es-CR" sz="2400" i="1">
                            <a:latin typeface="Cambria Math" panose="02040503050406030204" pitchFamily="18" charset="0"/>
                            <a:ea typeface="Cambria Math" panose="02040503050406030204" pitchFamily="18" charset="0"/>
                          </a:rPr>
                          <m:t>2</m:t>
                        </m:r>
                      </m:sup>
                    </m:sSubSup>
                    <m:r>
                      <a:rPr lang="es-CR" sz="2400" i="1">
                        <a:latin typeface="Cambria Math" panose="02040503050406030204" pitchFamily="18" charset="0"/>
                        <a:ea typeface="Cambria Math" panose="02040503050406030204" pitchFamily="18" charset="0"/>
                      </a:rPr>
                      <m:t>=</m:t>
                    </m:r>
                    <m:sSubSup>
                      <m:sSubSupPr>
                        <m:ctrlPr>
                          <a:rPr lang="es-ES" sz="2400" i="1">
                            <a:latin typeface="Cambria Math" panose="02040503050406030204" pitchFamily="18" charset="0"/>
                            <a:ea typeface="Cambria Math" panose="02040503050406030204" pitchFamily="18" charset="0"/>
                          </a:rPr>
                        </m:ctrlPr>
                      </m:sSubSupPr>
                      <m:e>
                        <m:r>
                          <a:rPr lang="es-ES" sz="2400" i="1">
                            <a:latin typeface="Cambria Math" panose="02040503050406030204" pitchFamily="18" charset="0"/>
                            <a:ea typeface="Cambria Math" panose="02040503050406030204" pitchFamily="18" charset="0"/>
                          </a:rPr>
                          <m:t>𝜎</m:t>
                        </m:r>
                      </m:e>
                      <m:sub>
                        <m:r>
                          <a:rPr lang="es-CR" sz="2400" i="1">
                            <a:latin typeface="Cambria Math" panose="02040503050406030204" pitchFamily="18" charset="0"/>
                            <a:ea typeface="Cambria Math" panose="02040503050406030204" pitchFamily="18" charset="0"/>
                          </a:rPr>
                          <m:t>2</m:t>
                        </m:r>
                      </m:sub>
                      <m:sup>
                        <m:r>
                          <a:rPr lang="es-CR" sz="2400" i="1">
                            <a:latin typeface="Cambria Math" panose="02040503050406030204" pitchFamily="18" charset="0"/>
                            <a:ea typeface="Cambria Math" panose="02040503050406030204" pitchFamily="18" charset="0"/>
                          </a:rPr>
                          <m:t>2</m:t>
                        </m:r>
                      </m:sup>
                    </m:sSubSup>
                    <m:r>
                      <a:rPr lang="es-CR" sz="2400" i="1">
                        <a:latin typeface="Cambria Math" panose="02040503050406030204" pitchFamily="18" charset="0"/>
                        <a:ea typeface="Cambria Math" panose="02040503050406030204" pitchFamily="18" charset="0"/>
                      </a:rPr>
                      <m:t>=</m:t>
                    </m:r>
                  </m:oMath>
                </a14:m>
                <a:r>
                  <a:rPr lang="en-US" sz="2400" dirty="0"/>
                  <a:t>1. </a:t>
                </a:r>
                <a:r>
                  <a:rPr lang="es-ES" sz="2400" dirty="0"/>
                  <a:t>Dado que se conoce el valor real de las medias y varianzas poblacionales (esto en la realidad no suele ocurrir), se puede calcular el límite de decisión de Bayes </a:t>
                </a:r>
                <a14:m>
                  <m:oMath xmlns:m="http://schemas.openxmlformats.org/officeDocument/2006/math">
                    <m:r>
                      <a:rPr lang="es-CR" sz="2400" b="0" i="1" smtClean="0">
                        <a:latin typeface="Cambria Math" panose="02040503050406030204" pitchFamily="18" charset="0"/>
                      </a:rPr>
                      <m:t>𝑥</m:t>
                    </m:r>
                    <m:r>
                      <a:rPr lang="es-CR" sz="2400" b="0" i="1" smtClean="0">
                        <a:latin typeface="Cambria Math" panose="02040503050406030204" pitchFamily="18" charset="0"/>
                      </a:rPr>
                      <m:t>=</m:t>
                    </m:r>
                    <m:f>
                      <m:fPr>
                        <m:ctrlPr>
                          <a:rPr lang="es-CR" sz="2400" b="0" i="1" smtClean="0">
                            <a:latin typeface="Cambria Math" panose="02040503050406030204" pitchFamily="18" charset="0"/>
                          </a:rPr>
                        </m:ctrlPr>
                      </m:fPr>
                      <m:num>
                        <m:r>
                          <a:rPr lang="es-CR" sz="2400" b="0" i="1" smtClean="0">
                            <a:latin typeface="Cambria Math" panose="02040503050406030204" pitchFamily="18" charset="0"/>
                          </a:rPr>
                          <m:t>−1.25+1.12</m:t>
                        </m:r>
                      </m:num>
                      <m:den>
                        <m:r>
                          <a:rPr lang="es-CR" sz="2400" b="0" i="1" smtClean="0">
                            <a:latin typeface="Cambria Math" panose="02040503050406030204" pitchFamily="18" charset="0"/>
                          </a:rPr>
                          <m:t>2</m:t>
                        </m:r>
                      </m:den>
                    </m:f>
                    <m:r>
                      <a:rPr lang="es-CR" sz="2400" b="0" i="1" smtClean="0">
                        <a:latin typeface="Cambria Math" panose="02040503050406030204" pitchFamily="18" charset="0"/>
                      </a:rPr>
                      <m:t>=0</m:t>
                    </m:r>
                  </m:oMath>
                </a14:m>
                <a:r>
                  <a:rPr lang="en-US" sz="2400" dirty="0"/>
                  <a:t>   </a:t>
                </a:r>
                <a:r>
                  <a:rPr lang="en-US" sz="2400" dirty="0">
                    <a:sym typeface="Wingdings" panose="05000000000000000000" pitchFamily="2" charset="2"/>
                  </a:rPr>
                  <a:t> </a:t>
                </a:r>
                <a:r>
                  <a:rPr lang="en-US" sz="2400" dirty="0" err="1">
                    <a:sym typeface="Wingdings" panose="05000000000000000000" pitchFamily="2" charset="2"/>
                  </a:rPr>
                  <a:t>línea</a:t>
                </a:r>
                <a:r>
                  <a:rPr lang="en-US" sz="2400" dirty="0">
                    <a:sym typeface="Wingdings" panose="05000000000000000000" pitchFamily="2" charset="2"/>
                  </a:rPr>
                  <a:t> </a:t>
                </a:r>
                <a:r>
                  <a:rPr lang="en-US" sz="2400" dirty="0" err="1">
                    <a:sym typeface="Wingdings" panose="05000000000000000000" pitchFamily="2" charset="2"/>
                  </a:rPr>
                  <a:t>discontinua</a:t>
                </a:r>
                <a:r>
                  <a:rPr lang="en-US" sz="2400" dirty="0">
                    <a:sym typeface="Wingdings" panose="05000000000000000000" pitchFamily="2" charset="2"/>
                  </a:rPr>
                  <a:t>.</a:t>
                </a:r>
                <a:endParaRPr lang="en-US" sz="2400" dirty="0"/>
              </a:p>
            </p:txBody>
          </p:sp>
        </mc:Choice>
        <mc:Fallback xmlns="">
          <p:sp>
            <p:nvSpPr>
              <p:cNvPr id="3" name="Content Placeholder 2">
                <a:extLst>
                  <a:ext uri="{FF2B5EF4-FFF2-40B4-BE49-F238E27FC236}">
                    <a16:creationId xmlns:a16="http://schemas.microsoft.com/office/drawing/2014/main" id="{543CF97F-207F-47D7-98DB-71D09814946F}"/>
                  </a:ext>
                </a:extLst>
              </p:cNvPr>
              <p:cNvSpPr>
                <a:spLocks noGrp="1" noRot="1" noChangeAspect="1" noMove="1" noResize="1" noEditPoints="1" noAdjustHandles="1" noChangeArrowheads="1" noChangeShapeType="1" noTextEdit="1"/>
              </p:cNvSpPr>
              <p:nvPr>
                <p:ph idx="1"/>
              </p:nvPr>
            </p:nvSpPr>
            <p:spPr>
              <a:xfrm>
                <a:off x="38912" y="904672"/>
                <a:ext cx="12091481" cy="5899487"/>
              </a:xfrm>
              <a:blipFill>
                <a:blip r:embed="rId2"/>
                <a:stretch>
                  <a:fillRect l="-756" t="-1446" r="-454" b="-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1 Título">
                <a:extLst>
                  <a:ext uri="{FF2B5EF4-FFF2-40B4-BE49-F238E27FC236}">
                    <a16:creationId xmlns:a16="http://schemas.microsoft.com/office/drawing/2014/main" id="{0AA4B9A0-CCE1-4E6A-93A3-256120672C8A}"/>
                  </a:ext>
                </a:extLst>
              </p:cNvPr>
              <p:cNvSpPr txBox="1">
                <a:spLocks/>
              </p:cNvSpPr>
              <p:nvPr/>
            </p:nvSpPr>
            <p:spPr>
              <a:xfrm>
                <a:off x="0" y="53840"/>
                <a:ext cx="12192000" cy="7341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estimación de </a:t>
                </a:r>
                <a14:m>
                  <m:oMath xmlns:m="http://schemas.openxmlformats.org/officeDocument/2006/math">
                    <m:sSub>
                      <m:sSubPr>
                        <m:ctrlPr>
                          <a:rPr lang="es-CR" b="0" i="1" smtClean="0">
                            <a:latin typeface="Cambria Math" panose="02040503050406030204" pitchFamily="18" charset="0"/>
                            <a:ea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𝜋</m:t>
                        </m:r>
                      </m:e>
                      <m:sub>
                        <m:r>
                          <a:rPr lang="es-CR" b="0" i="1" smtClean="0">
                            <a:latin typeface="Cambria Math" panose="02040503050406030204" pitchFamily="18" charset="0"/>
                            <a:ea typeface="Cambria Math" panose="02040503050406030204" pitchFamily="18" charset="0"/>
                          </a:rPr>
                          <m:t>𝑘</m:t>
                        </m:r>
                      </m:sub>
                    </m:sSub>
                  </m:oMath>
                </a14:m>
                <a:r>
                  <a:rPr lang="es-CR" dirty="0"/>
                  <a:t> y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𝑓</m:t>
                        </m:r>
                      </m:e>
                      <m:sub>
                        <m:r>
                          <a:rPr lang="es-CR" b="0" i="1" smtClean="0">
                            <a:latin typeface="Cambria Math" panose="02040503050406030204" pitchFamily="18" charset="0"/>
                          </a:rPr>
                          <m:t>𝑘</m:t>
                        </m:r>
                      </m:sub>
                    </m:sSub>
                    <m:r>
                      <a:rPr lang="es-CR" b="0" i="1" smtClean="0">
                        <a:latin typeface="Cambria Math" panose="02040503050406030204" pitchFamily="18" charset="0"/>
                      </a:rPr>
                      <m:t>(</m:t>
                    </m:r>
                    <m:r>
                      <a:rPr lang="es-CR" b="0" i="1" smtClean="0">
                        <a:latin typeface="Cambria Math" panose="02040503050406030204" pitchFamily="18" charset="0"/>
                      </a:rPr>
                      <m:t>𝑋</m:t>
                    </m:r>
                    <m:r>
                      <a:rPr lang="es-CR" b="0" i="1" smtClean="0">
                        <a:latin typeface="Cambria Math" panose="02040503050406030204" pitchFamily="18" charset="0"/>
                      </a:rPr>
                      <m:t>)</m:t>
                    </m:r>
                  </m:oMath>
                </a14:m>
                <a:r>
                  <a:rPr lang="es-CR" dirty="0"/>
                  <a:t> </a:t>
                </a:r>
              </a:p>
            </p:txBody>
          </p:sp>
        </mc:Choice>
        <mc:Fallback xmlns="">
          <p:sp>
            <p:nvSpPr>
              <p:cNvPr id="4" name="1 Título">
                <a:extLst>
                  <a:ext uri="{FF2B5EF4-FFF2-40B4-BE49-F238E27FC236}">
                    <a16:creationId xmlns:a16="http://schemas.microsoft.com/office/drawing/2014/main" id="{0AA4B9A0-CCE1-4E6A-93A3-256120672C8A}"/>
                  </a:ext>
                </a:extLst>
              </p:cNvPr>
              <p:cNvSpPr txBox="1">
                <a:spLocks noRot="1" noChangeAspect="1" noMove="1" noResize="1" noEditPoints="1" noAdjustHandles="1" noChangeArrowheads="1" noChangeShapeType="1" noTextEdit="1"/>
              </p:cNvSpPr>
              <p:nvPr/>
            </p:nvSpPr>
            <p:spPr>
              <a:xfrm>
                <a:off x="0" y="53840"/>
                <a:ext cx="12192000" cy="734100"/>
              </a:xfrm>
              <a:prstGeom prst="rect">
                <a:avLst/>
              </a:prstGeom>
              <a:blipFill>
                <a:blip r:embed="rId3"/>
                <a:stretch>
                  <a:fillRect t="-17500" b="-31667"/>
                </a:stretch>
              </a:blipFill>
            </p:spPr>
            <p:txBody>
              <a:bodyPr/>
              <a:lstStyle/>
              <a:p>
                <a:r>
                  <a:rPr lang="en-US">
                    <a:noFill/>
                  </a:rPr>
                  <a:t> </a:t>
                </a:r>
              </a:p>
            </p:txBody>
          </p:sp>
        </mc:Fallback>
      </mc:AlternateContent>
    </p:spTree>
    <p:extLst>
      <p:ext uri="{BB962C8B-B14F-4D97-AF65-F5344CB8AC3E}">
        <p14:creationId xmlns:p14="http://schemas.microsoft.com/office/powerpoint/2010/main" val="345460514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1 Título">
                <a:extLst>
                  <a:ext uri="{FF2B5EF4-FFF2-40B4-BE49-F238E27FC236}">
                    <a16:creationId xmlns:a16="http://schemas.microsoft.com/office/drawing/2014/main" id="{DB405E8B-3107-407E-AFD3-A3A758BF0DC6}"/>
                  </a:ext>
                </a:extLst>
              </p:cNvPr>
              <p:cNvSpPr txBox="1">
                <a:spLocks/>
              </p:cNvSpPr>
              <p:nvPr/>
            </p:nvSpPr>
            <p:spPr>
              <a:xfrm>
                <a:off x="0" y="53840"/>
                <a:ext cx="12192000" cy="7341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estimación de </a:t>
                </a:r>
                <a14:m>
                  <m:oMath xmlns:m="http://schemas.openxmlformats.org/officeDocument/2006/math">
                    <m:sSub>
                      <m:sSubPr>
                        <m:ctrlPr>
                          <a:rPr lang="es-CR" b="0" i="1" smtClean="0">
                            <a:latin typeface="Cambria Math" panose="02040503050406030204" pitchFamily="18" charset="0"/>
                            <a:ea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𝜋</m:t>
                        </m:r>
                      </m:e>
                      <m:sub>
                        <m:r>
                          <a:rPr lang="es-CR" b="0" i="1" smtClean="0">
                            <a:latin typeface="Cambria Math" panose="02040503050406030204" pitchFamily="18" charset="0"/>
                            <a:ea typeface="Cambria Math" panose="02040503050406030204" pitchFamily="18" charset="0"/>
                          </a:rPr>
                          <m:t>𝑘</m:t>
                        </m:r>
                      </m:sub>
                    </m:sSub>
                  </m:oMath>
                </a14:m>
                <a:r>
                  <a:rPr lang="es-CR" dirty="0"/>
                  <a:t> y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𝑓</m:t>
                        </m:r>
                      </m:e>
                      <m:sub>
                        <m:r>
                          <a:rPr lang="es-CR" b="0" i="1" smtClean="0">
                            <a:latin typeface="Cambria Math" panose="02040503050406030204" pitchFamily="18" charset="0"/>
                          </a:rPr>
                          <m:t>𝑘</m:t>
                        </m:r>
                      </m:sub>
                    </m:sSub>
                    <m:r>
                      <a:rPr lang="es-CR" b="0" i="1" smtClean="0">
                        <a:latin typeface="Cambria Math" panose="02040503050406030204" pitchFamily="18" charset="0"/>
                      </a:rPr>
                      <m:t>(</m:t>
                    </m:r>
                    <m:r>
                      <a:rPr lang="es-CR" b="0" i="1" smtClean="0">
                        <a:latin typeface="Cambria Math" panose="02040503050406030204" pitchFamily="18" charset="0"/>
                      </a:rPr>
                      <m:t>𝑋</m:t>
                    </m:r>
                    <m:r>
                      <a:rPr lang="es-CR" b="0" i="1" smtClean="0">
                        <a:latin typeface="Cambria Math" panose="02040503050406030204" pitchFamily="18" charset="0"/>
                      </a:rPr>
                      <m:t>)</m:t>
                    </m:r>
                  </m:oMath>
                </a14:m>
                <a:r>
                  <a:rPr lang="es-CR" dirty="0"/>
                  <a:t> </a:t>
                </a:r>
              </a:p>
            </p:txBody>
          </p:sp>
        </mc:Choice>
        <mc:Fallback xmlns="">
          <p:sp>
            <p:nvSpPr>
              <p:cNvPr id="4" name="1 Título">
                <a:extLst>
                  <a:ext uri="{FF2B5EF4-FFF2-40B4-BE49-F238E27FC236}">
                    <a16:creationId xmlns:a16="http://schemas.microsoft.com/office/drawing/2014/main" id="{DB405E8B-3107-407E-AFD3-A3A758BF0DC6}"/>
                  </a:ext>
                </a:extLst>
              </p:cNvPr>
              <p:cNvSpPr txBox="1">
                <a:spLocks noRot="1" noChangeAspect="1" noMove="1" noResize="1" noEditPoints="1" noAdjustHandles="1" noChangeArrowheads="1" noChangeShapeType="1" noTextEdit="1"/>
              </p:cNvSpPr>
              <p:nvPr/>
            </p:nvSpPr>
            <p:spPr>
              <a:xfrm>
                <a:off x="0" y="53840"/>
                <a:ext cx="12192000" cy="734100"/>
              </a:xfrm>
              <a:prstGeom prst="rect">
                <a:avLst/>
              </a:prstGeom>
              <a:blipFill>
                <a:blip r:embed="rId2"/>
                <a:stretch>
                  <a:fillRect t="-17500" b="-31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0D1DFBA-5BBD-4206-9019-5AC2F92FF591}"/>
              </a:ext>
            </a:extLst>
          </p:cNvPr>
          <p:cNvPicPr>
            <a:picLocks noChangeAspect="1"/>
          </p:cNvPicPr>
          <p:nvPr/>
        </p:nvPicPr>
        <p:blipFill>
          <a:blip r:embed="rId3"/>
          <a:stretch>
            <a:fillRect/>
          </a:stretch>
        </p:blipFill>
        <p:spPr>
          <a:xfrm>
            <a:off x="2071687" y="1083215"/>
            <a:ext cx="8048625" cy="1695450"/>
          </a:xfrm>
          <a:prstGeom prst="rect">
            <a:avLst/>
          </a:prstGeom>
        </p:spPr>
      </p:pic>
      <p:pic>
        <p:nvPicPr>
          <p:cNvPr id="6" name="Picture 5">
            <a:extLst>
              <a:ext uri="{FF2B5EF4-FFF2-40B4-BE49-F238E27FC236}">
                <a16:creationId xmlns:a16="http://schemas.microsoft.com/office/drawing/2014/main" id="{17B92EDD-510C-4165-87F9-555278F9BCB6}"/>
              </a:ext>
            </a:extLst>
          </p:cNvPr>
          <p:cNvPicPr>
            <a:picLocks noChangeAspect="1"/>
          </p:cNvPicPr>
          <p:nvPr/>
        </p:nvPicPr>
        <p:blipFill>
          <a:blip r:embed="rId4"/>
          <a:stretch>
            <a:fillRect/>
          </a:stretch>
        </p:blipFill>
        <p:spPr>
          <a:xfrm>
            <a:off x="3647568" y="3429000"/>
            <a:ext cx="4896864" cy="3130274"/>
          </a:xfrm>
          <a:prstGeom prst="rect">
            <a:avLst/>
          </a:prstGeom>
        </p:spPr>
      </p:pic>
    </p:spTree>
    <p:extLst>
      <p:ext uri="{BB962C8B-B14F-4D97-AF65-F5344CB8AC3E}">
        <p14:creationId xmlns:p14="http://schemas.microsoft.com/office/powerpoint/2010/main" val="248430890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A41D8A-0610-4D5F-BC7A-0389E690B2F4}"/>
              </a:ext>
            </a:extLst>
          </p:cNvPr>
          <p:cNvSpPr>
            <a:spLocks noGrp="1"/>
          </p:cNvSpPr>
          <p:nvPr>
            <p:ph idx="1"/>
          </p:nvPr>
        </p:nvSpPr>
        <p:spPr>
          <a:xfrm>
            <a:off x="38908" y="961502"/>
            <a:ext cx="12133636" cy="4351338"/>
          </a:xfrm>
        </p:spPr>
        <p:txBody>
          <a:bodyPr>
            <a:normAutofit/>
          </a:bodyPr>
          <a:lstStyle/>
          <a:p>
            <a:pPr marL="0" indent="0" algn="just">
              <a:buNone/>
            </a:pPr>
            <a:r>
              <a:rPr lang="es-ES" sz="2400" dirty="0"/>
              <a:t>Si en lugar de conocer la verdadera distribución poblacional de cada grupo solo se dispone de muestras, escenario que suele ocurrir en los casos reales, el límite de decisión </a:t>
            </a:r>
            <a:r>
              <a:rPr lang="es-ES" sz="2400" i="1" dirty="0"/>
              <a:t>LDA</a:t>
            </a:r>
            <a:r>
              <a:rPr lang="es-ES" sz="2400" dirty="0"/>
              <a:t> se aproxima al verdadero límite de decisión de Bayes pero no es exacto. Cuanto más representativas sean las muestras mejor la aproximación.</a:t>
            </a:r>
            <a:endParaRPr lang="en-US" sz="2400" dirty="0"/>
          </a:p>
        </p:txBody>
      </p:sp>
      <mc:AlternateContent xmlns:mc="http://schemas.openxmlformats.org/markup-compatibility/2006" xmlns:a14="http://schemas.microsoft.com/office/drawing/2010/main">
        <mc:Choice Requires="a14">
          <p:sp>
            <p:nvSpPr>
              <p:cNvPr id="4" name="1 Título">
                <a:extLst>
                  <a:ext uri="{FF2B5EF4-FFF2-40B4-BE49-F238E27FC236}">
                    <a16:creationId xmlns:a16="http://schemas.microsoft.com/office/drawing/2014/main" id="{5666300E-8B63-4515-81DE-82D03CC75B99}"/>
                  </a:ext>
                </a:extLst>
              </p:cNvPr>
              <p:cNvSpPr txBox="1">
                <a:spLocks/>
              </p:cNvSpPr>
              <p:nvPr/>
            </p:nvSpPr>
            <p:spPr>
              <a:xfrm>
                <a:off x="0" y="53840"/>
                <a:ext cx="12192000" cy="7341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estimación de </a:t>
                </a:r>
                <a14:m>
                  <m:oMath xmlns:m="http://schemas.openxmlformats.org/officeDocument/2006/math">
                    <m:sSub>
                      <m:sSubPr>
                        <m:ctrlPr>
                          <a:rPr lang="es-CR" b="0" i="1" smtClean="0">
                            <a:latin typeface="Cambria Math" panose="02040503050406030204" pitchFamily="18" charset="0"/>
                            <a:ea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𝜋</m:t>
                        </m:r>
                      </m:e>
                      <m:sub>
                        <m:r>
                          <a:rPr lang="es-CR" b="0" i="1" smtClean="0">
                            <a:latin typeface="Cambria Math" panose="02040503050406030204" pitchFamily="18" charset="0"/>
                            <a:ea typeface="Cambria Math" panose="02040503050406030204" pitchFamily="18" charset="0"/>
                          </a:rPr>
                          <m:t>𝑘</m:t>
                        </m:r>
                      </m:sub>
                    </m:sSub>
                  </m:oMath>
                </a14:m>
                <a:r>
                  <a:rPr lang="es-CR" dirty="0"/>
                  <a:t> y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𝑓</m:t>
                        </m:r>
                      </m:e>
                      <m:sub>
                        <m:r>
                          <a:rPr lang="es-CR" b="0" i="1" smtClean="0">
                            <a:latin typeface="Cambria Math" panose="02040503050406030204" pitchFamily="18" charset="0"/>
                          </a:rPr>
                          <m:t>𝑘</m:t>
                        </m:r>
                      </m:sub>
                    </m:sSub>
                    <m:r>
                      <a:rPr lang="es-CR" b="0" i="1" smtClean="0">
                        <a:latin typeface="Cambria Math" panose="02040503050406030204" pitchFamily="18" charset="0"/>
                      </a:rPr>
                      <m:t>(</m:t>
                    </m:r>
                    <m:r>
                      <a:rPr lang="es-CR" b="0" i="1" smtClean="0">
                        <a:latin typeface="Cambria Math" panose="02040503050406030204" pitchFamily="18" charset="0"/>
                      </a:rPr>
                      <m:t>𝑋</m:t>
                    </m:r>
                    <m:r>
                      <a:rPr lang="es-CR" b="0" i="1" smtClean="0">
                        <a:latin typeface="Cambria Math" panose="02040503050406030204" pitchFamily="18" charset="0"/>
                      </a:rPr>
                      <m:t>)</m:t>
                    </m:r>
                  </m:oMath>
                </a14:m>
                <a:r>
                  <a:rPr lang="es-CR" dirty="0"/>
                  <a:t> </a:t>
                </a:r>
              </a:p>
            </p:txBody>
          </p:sp>
        </mc:Choice>
        <mc:Fallback xmlns="">
          <p:sp>
            <p:nvSpPr>
              <p:cNvPr id="4" name="1 Título">
                <a:extLst>
                  <a:ext uri="{FF2B5EF4-FFF2-40B4-BE49-F238E27FC236}">
                    <a16:creationId xmlns:a16="http://schemas.microsoft.com/office/drawing/2014/main" id="{5666300E-8B63-4515-81DE-82D03CC75B99}"/>
                  </a:ext>
                </a:extLst>
              </p:cNvPr>
              <p:cNvSpPr txBox="1">
                <a:spLocks noRot="1" noChangeAspect="1" noMove="1" noResize="1" noEditPoints="1" noAdjustHandles="1" noChangeArrowheads="1" noChangeShapeType="1" noTextEdit="1"/>
              </p:cNvSpPr>
              <p:nvPr/>
            </p:nvSpPr>
            <p:spPr>
              <a:xfrm>
                <a:off x="0" y="53840"/>
                <a:ext cx="12192000" cy="734100"/>
              </a:xfrm>
              <a:prstGeom prst="rect">
                <a:avLst/>
              </a:prstGeom>
              <a:blipFill>
                <a:blip r:embed="rId2"/>
                <a:stretch>
                  <a:fillRect t="-17500" b="-31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4BEC6AF-D234-46D9-A80D-8BE7BB2C283D}"/>
              </a:ext>
            </a:extLst>
          </p:cNvPr>
          <p:cNvPicPr>
            <a:picLocks noChangeAspect="1"/>
          </p:cNvPicPr>
          <p:nvPr/>
        </p:nvPicPr>
        <p:blipFill rotWithShape="1">
          <a:blip r:embed="rId3"/>
          <a:srcRect r="22912"/>
          <a:stretch/>
        </p:blipFill>
        <p:spPr>
          <a:xfrm>
            <a:off x="210511" y="2533999"/>
            <a:ext cx="4964603" cy="2574560"/>
          </a:xfrm>
          <a:prstGeom prst="rect">
            <a:avLst/>
          </a:prstGeom>
        </p:spPr>
      </p:pic>
      <p:pic>
        <p:nvPicPr>
          <p:cNvPr id="6" name="Picture 5">
            <a:extLst>
              <a:ext uri="{FF2B5EF4-FFF2-40B4-BE49-F238E27FC236}">
                <a16:creationId xmlns:a16="http://schemas.microsoft.com/office/drawing/2014/main" id="{9DA336B5-350E-4D80-BF9E-C81731ACFE99}"/>
              </a:ext>
            </a:extLst>
          </p:cNvPr>
          <p:cNvPicPr>
            <a:picLocks noChangeAspect="1"/>
          </p:cNvPicPr>
          <p:nvPr/>
        </p:nvPicPr>
        <p:blipFill>
          <a:blip r:embed="rId4"/>
          <a:stretch>
            <a:fillRect/>
          </a:stretch>
        </p:blipFill>
        <p:spPr>
          <a:xfrm>
            <a:off x="6191527" y="3429000"/>
            <a:ext cx="4964603" cy="3089785"/>
          </a:xfrm>
          <a:prstGeom prst="rect">
            <a:avLst/>
          </a:prstGeom>
        </p:spPr>
      </p:pic>
    </p:spTree>
    <p:extLst>
      <p:ext uri="{BB962C8B-B14F-4D97-AF65-F5344CB8AC3E}">
        <p14:creationId xmlns:p14="http://schemas.microsoft.com/office/powerpoint/2010/main" val="19372398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55AB8-E5BB-41A7-9507-460FF83128D7}"/>
                  </a:ext>
                </a:extLst>
              </p:cNvPr>
              <p:cNvSpPr>
                <a:spLocks noGrp="1"/>
              </p:cNvSpPr>
              <p:nvPr>
                <p:ph idx="1"/>
              </p:nvPr>
            </p:nvSpPr>
            <p:spPr>
              <a:xfrm>
                <a:off x="68092" y="963038"/>
                <a:ext cx="9630385" cy="5821665"/>
              </a:xfrm>
            </p:spPr>
            <p:txBody>
              <a:bodyPr>
                <a:normAutofit/>
              </a:bodyPr>
              <a:lstStyle/>
              <a:p>
                <a:pPr marL="0" indent="0" algn="just">
                  <a:buNone/>
                </a:pPr>
                <a:r>
                  <a:rPr lang="es-ES" sz="2400" dirty="0"/>
                  <a:t>Los conceptos anteriormente descritos empleando un único predictor pueden generalizarse para introducir múltiples predictores en el modelo. La diferencia reside en que </a:t>
                </a:r>
                <a14:m>
                  <m:oMath xmlns:m="http://schemas.openxmlformats.org/officeDocument/2006/math">
                    <m:r>
                      <a:rPr lang="es-ES" sz="2400" i="1" dirty="0" smtClean="0">
                        <a:latin typeface="Cambria Math" panose="02040503050406030204" pitchFamily="18" charset="0"/>
                      </a:rPr>
                      <m:t>𝑋</m:t>
                    </m:r>
                  </m:oMath>
                </a14:m>
                <a:r>
                  <a:rPr lang="es-ES" sz="2400" dirty="0"/>
                  <a:t>, en lugar de ser un único valor, es un vector formado por el valor de </a:t>
                </a:r>
                <a:r>
                  <a:rPr lang="es-ES" sz="2400" i="1" dirty="0"/>
                  <a:t>p</a:t>
                </a:r>
                <a:r>
                  <a:rPr lang="es-ES" sz="2400" dirty="0"/>
                  <a:t> predictores </a:t>
                </a:r>
                <a14:m>
                  <m:oMath xmlns:m="http://schemas.openxmlformats.org/officeDocument/2006/math">
                    <m:r>
                      <a:rPr lang="es-CR" sz="2400" b="0" i="1" smtClean="0">
                        <a:latin typeface="Cambria Math" panose="02040503050406030204" pitchFamily="18" charset="0"/>
                      </a:rPr>
                      <m:t>𝑋</m:t>
                    </m:r>
                    <m:r>
                      <a:rPr lang="es-CR" sz="2400" b="0" i="1" smtClean="0">
                        <a:latin typeface="Cambria Math" panose="02040503050406030204" pitchFamily="18" charset="0"/>
                      </a:rPr>
                      <m:t>=(</m:t>
                    </m:r>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2</m:t>
                        </m:r>
                      </m:sub>
                    </m:sSub>
                    <m:r>
                      <a:rPr lang="es-CR" sz="2400" b="0" i="1" smtClean="0">
                        <a:latin typeface="Cambria Math" panose="02040503050406030204" pitchFamily="18" charset="0"/>
                      </a:rPr>
                      <m:t>,…,</m:t>
                    </m:r>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𝑛</m:t>
                        </m:r>
                      </m:sub>
                    </m:sSub>
                    <m:r>
                      <a:rPr lang="es-CR" sz="2400" b="0" i="1" smtClean="0">
                        <a:latin typeface="Cambria Math" panose="02040503050406030204" pitchFamily="18" charset="0"/>
                      </a:rPr>
                      <m:t>)</m:t>
                    </m:r>
                  </m:oMath>
                </a14:m>
                <a:r>
                  <a:rPr lang="en-US" sz="2400" dirty="0"/>
                  <a:t> </a:t>
                </a:r>
                <a:r>
                  <a:rPr lang="es-ES" sz="2400" dirty="0"/>
                  <a:t>y que, en lugar de proceder de una distribución normal, procede de una distribución normal multivariante.</a:t>
                </a:r>
              </a:p>
              <a:p>
                <a:pPr marL="0" indent="0" algn="just">
                  <a:buNone/>
                </a:pPr>
                <a:endParaRPr lang="es-ES" sz="2400" dirty="0"/>
              </a:p>
              <a:p>
                <a:pPr marL="0" indent="0" algn="just">
                  <a:buNone/>
                </a:pPr>
                <a:r>
                  <a:rPr lang="es-ES" sz="2400" dirty="0"/>
                  <a:t>Un vector sigue una distribución </a:t>
                </a:r>
                <a14:m>
                  <m:oMath xmlns:m="http://schemas.openxmlformats.org/officeDocument/2006/math">
                    <m:r>
                      <a:rPr lang="es-ES" sz="2400" i="1" dirty="0" smtClean="0">
                        <a:latin typeface="Cambria Math" panose="02040503050406030204" pitchFamily="18" charset="0"/>
                      </a:rPr>
                      <m:t>𝑘</m:t>
                    </m:r>
                  </m:oMath>
                </a14:m>
                <a:r>
                  <a:rPr lang="es-ES" sz="2400" dirty="0"/>
                  <a:t>-normal multivariante si cada uno de los elementos individuales que lo forman sigue una distribución normal y lo mismo para toda combinación lineal de sus  </a:t>
                </a:r>
                <a14:m>
                  <m:oMath xmlns:m="http://schemas.openxmlformats.org/officeDocument/2006/math">
                    <m:r>
                      <a:rPr lang="es-ES" sz="2400" i="1" dirty="0">
                        <a:latin typeface="Cambria Math" panose="02040503050406030204" pitchFamily="18" charset="0"/>
                      </a:rPr>
                      <m:t>𝑘</m:t>
                    </m:r>
                    <m:r>
                      <a:rPr lang="es-ES" sz="2400" i="1" dirty="0">
                        <a:latin typeface="Cambria Math" panose="02040503050406030204" pitchFamily="18" charset="0"/>
                      </a:rPr>
                      <m:t> </m:t>
                    </m:r>
                  </m:oMath>
                </a14:m>
                <a:r>
                  <a:rPr lang="es-ES" sz="2400" dirty="0"/>
                  <a:t>elementos. </a:t>
                </a:r>
              </a:p>
              <a:p>
                <a:pPr marL="0" indent="0" algn="just">
                  <a:buNone/>
                </a:pPr>
                <a:endParaRPr lang="es-ES" sz="2400" dirty="0"/>
              </a:p>
              <a:p>
                <a:pPr marL="0" indent="0" algn="just">
                  <a:buNone/>
                </a:pPr>
                <a:r>
                  <a:rPr lang="es-ES" sz="2400" dirty="0"/>
                  <a:t>Las siguientes imágenes muestran representaciones gráficas de distribuciones normales multivariante de 2 elementos (distribución normal bivariante).</a:t>
                </a:r>
                <a:endParaRPr lang="en-US" sz="2000" dirty="0"/>
              </a:p>
            </p:txBody>
          </p:sp>
        </mc:Choice>
        <mc:Fallback xmlns="">
          <p:sp>
            <p:nvSpPr>
              <p:cNvPr id="3" name="Content Placeholder 2">
                <a:extLst>
                  <a:ext uri="{FF2B5EF4-FFF2-40B4-BE49-F238E27FC236}">
                    <a16:creationId xmlns:a16="http://schemas.microsoft.com/office/drawing/2014/main" id="{21555AB8-E5BB-41A7-9507-460FF83128D7}"/>
                  </a:ext>
                </a:extLst>
              </p:cNvPr>
              <p:cNvSpPr>
                <a:spLocks noGrp="1" noRot="1" noChangeAspect="1" noMove="1" noResize="1" noEditPoints="1" noAdjustHandles="1" noChangeArrowheads="1" noChangeShapeType="1" noTextEdit="1"/>
              </p:cNvSpPr>
              <p:nvPr>
                <p:ph idx="1"/>
              </p:nvPr>
            </p:nvSpPr>
            <p:spPr>
              <a:xfrm>
                <a:off x="68092" y="963038"/>
                <a:ext cx="9630385" cy="5821665"/>
              </a:xfrm>
              <a:blipFill>
                <a:blip r:embed="rId2"/>
                <a:stretch>
                  <a:fillRect l="-949" t="-1466" r="-1013"/>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EB7C386E-2225-4168-BB3A-E35A50918744}"/>
              </a:ext>
            </a:extLst>
          </p:cNvPr>
          <p:cNvSpPr txBox="1">
            <a:spLocks/>
          </p:cNvSpPr>
          <p:nvPr/>
        </p:nvSpPr>
        <p:spPr>
          <a:xfrm>
            <a:off x="0" y="53840"/>
            <a:ext cx="12192000" cy="73410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extensión LDA múltiples predictores</a:t>
            </a:r>
          </a:p>
        </p:txBody>
      </p:sp>
      <p:pic>
        <p:nvPicPr>
          <p:cNvPr id="6146" name="Picture 2" descr="Image result for multiple lda icon"/>
          <p:cNvPicPr>
            <a:picLocks noChangeAspect="1" noChangeArrowheads="1"/>
          </p:cNvPicPr>
          <p:nvPr/>
        </p:nvPicPr>
        <p:blipFill rotWithShape="1">
          <a:blip r:embed="rId3">
            <a:extLst>
              <a:ext uri="{28A0092B-C50C-407E-A947-70E740481C1C}">
                <a14:useLocalDpi xmlns:a14="http://schemas.microsoft.com/office/drawing/2010/main" val="0"/>
              </a:ext>
            </a:extLst>
          </a:blip>
          <a:srcRect l="5601" t="10947" r="3032" b="8632"/>
          <a:stretch/>
        </p:blipFill>
        <p:spPr bwMode="auto">
          <a:xfrm>
            <a:off x="10050546" y="1299409"/>
            <a:ext cx="1877264" cy="16523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iscriminati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1031" y="4138864"/>
            <a:ext cx="1636294" cy="163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5676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Otros análisis</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Lectura</a:t>
            </a:r>
          </a:p>
        </p:txBody>
      </p:sp>
      <p:sp>
        <p:nvSpPr>
          <p:cNvPr id="7" name="5 Elipse">
            <a:extLst>
              <a:ext uri="{FF2B5EF4-FFF2-40B4-BE49-F238E27FC236}">
                <a16:creationId xmlns:a16="http://schemas.microsoft.com/office/drawing/2014/main" id="{8A43E504-09CC-4417-B071-ED15A5A0B3E3}"/>
              </a:ext>
            </a:extLst>
          </p:cNvPr>
          <p:cNvSpPr/>
          <p:nvPr/>
        </p:nvSpPr>
        <p:spPr>
          <a:xfrm>
            <a:off x="280241" y="5503605"/>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10" name="8 Rectángulo redondeado">
            <a:extLst>
              <a:ext uri="{FF2B5EF4-FFF2-40B4-BE49-F238E27FC236}">
                <a16:creationId xmlns:a16="http://schemas.microsoft.com/office/drawing/2014/main" id="{30E3E113-E0CC-412D-B0B6-171CB087649E}"/>
              </a:ext>
            </a:extLst>
          </p:cNvPr>
          <p:cNvSpPr/>
          <p:nvPr/>
        </p:nvSpPr>
        <p:spPr>
          <a:xfrm>
            <a:off x="2005798" y="5565055"/>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Conclusión</a:t>
            </a:r>
          </a:p>
        </p:txBody>
      </p:sp>
    </p:spTree>
    <p:extLst>
      <p:ext uri="{BB962C8B-B14F-4D97-AF65-F5344CB8AC3E}">
        <p14:creationId xmlns:p14="http://schemas.microsoft.com/office/powerpoint/2010/main" val="8159404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45A91DE8-4763-4F29-934E-37E29F04874C}"/>
              </a:ext>
            </a:extLst>
          </p:cNvPr>
          <p:cNvSpPr txBox="1">
            <a:spLocks/>
          </p:cNvSpPr>
          <p:nvPr/>
        </p:nvSpPr>
        <p:spPr>
          <a:xfrm>
            <a:off x="0" y="53840"/>
            <a:ext cx="12192000" cy="73410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extensión LDA múltiples predictores</a:t>
            </a:r>
          </a:p>
        </p:txBody>
      </p:sp>
      <p:pic>
        <p:nvPicPr>
          <p:cNvPr id="5" name="Picture 4">
            <a:extLst>
              <a:ext uri="{FF2B5EF4-FFF2-40B4-BE49-F238E27FC236}">
                <a16:creationId xmlns:a16="http://schemas.microsoft.com/office/drawing/2014/main" id="{9B4A40FB-AF40-4C27-92F0-390C7AC22EB9}"/>
              </a:ext>
            </a:extLst>
          </p:cNvPr>
          <p:cNvPicPr>
            <a:picLocks noChangeAspect="1"/>
          </p:cNvPicPr>
          <p:nvPr/>
        </p:nvPicPr>
        <p:blipFill>
          <a:blip r:embed="rId2"/>
          <a:stretch>
            <a:fillRect/>
          </a:stretch>
        </p:blipFill>
        <p:spPr>
          <a:xfrm>
            <a:off x="329219" y="1235005"/>
            <a:ext cx="5115953" cy="3782843"/>
          </a:xfrm>
          <a:prstGeom prst="rect">
            <a:avLst/>
          </a:prstGeom>
        </p:spPr>
      </p:pic>
      <p:pic>
        <p:nvPicPr>
          <p:cNvPr id="6" name="Picture 5">
            <a:extLst>
              <a:ext uri="{FF2B5EF4-FFF2-40B4-BE49-F238E27FC236}">
                <a16:creationId xmlns:a16="http://schemas.microsoft.com/office/drawing/2014/main" id="{920CD75C-A5B9-4016-A4DC-F3225C32F4B2}"/>
              </a:ext>
            </a:extLst>
          </p:cNvPr>
          <p:cNvPicPr>
            <a:picLocks noChangeAspect="1"/>
          </p:cNvPicPr>
          <p:nvPr/>
        </p:nvPicPr>
        <p:blipFill rotWithShape="1">
          <a:blip r:embed="rId3"/>
          <a:srcRect l="3441"/>
          <a:stretch/>
        </p:blipFill>
        <p:spPr>
          <a:xfrm>
            <a:off x="6982043" y="2791838"/>
            <a:ext cx="4880738" cy="3782844"/>
          </a:xfrm>
          <a:prstGeom prst="rect">
            <a:avLst/>
          </a:prstGeom>
        </p:spPr>
      </p:pic>
    </p:spTree>
    <p:extLst>
      <p:ext uri="{BB962C8B-B14F-4D97-AF65-F5344CB8AC3E}">
        <p14:creationId xmlns:p14="http://schemas.microsoft.com/office/powerpoint/2010/main" val="55118401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FED78-4190-4567-AA12-2CC4944F1664}"/>
                  </a:ext>
                </a:extLst>
              </p:cNvPr>
              <p:cNvSpPr>
                <a:spLocks noGrp="1"/>
              </p:cNvSpPr>
              <p:nvPr>
                <p:ph idx="1"/>
              </p:nvPr>
            </p:nvSpPr>
            <p:spPr>
              <a:xfrm>
                <a:off x="29182" y="1008498"/>
                <a:ext cx="12114178" cy="5849502"/>
              </a:xfrm>
            </p:spPr>
            <p:txBody>
              <a:bodyPr>
                <a:normAutofit/>
              </a:bodyPr>
              <a:lstStyle/>
              <a:p>
                <a:pPr marL="0" indent="0" algn="just">
                  <a:buNone/>
                </a:pPr>
                <a:r>
                  <a:rPr lang="es-ES" sz="2400" dirty="0"/>
                  <a:t>Para indicar que una variable aleatoria </a:t>
                </a:r>
                <a:r>
                  <a:rPr lang="es-ES" sz="2400" i="1" dirty="0"/>
                  <a:t>p</a:t>
                </a:r>
                <a:r>
                  <a:rPr lang="es-ES" sz="2400" dirty="0"/>
                  <a:t>-dimensional </a:t>
                </a:r>
                <a:r>
                  <a:rPr lang="es-ES" sz="2400" i="1" dirty="0"/>
                  <a:t>X</a:t>
                </a:r>
                <a:r>
                  <a:rPr lang="es-ES" sz="2400" dirty="0"/>
                  <a:t> sigue una distribución normal multivariante se emplea la terminología </a:t>
                </a:r>
                <a14:m>
                  <m:oMath xmlns:m="http://schemas.openxmlformats.org/officeDocument/2006/math">
                    <m:r>
                      <a:rPr lang="es-CR" sz="2400" b="0" i="1" smtClean="0">
                        <a:latin typeface="Cambria Math" panose="02040503050406030204" pitchFamily="18" charset="0"/>
                      </a:rPr>
                      <m:t>𝑋</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𝑁</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𝜇</m:t>
                    </m:r>
                    <m:r>
                      <a:rPr lang="es-CR" sz="2400" b="0"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Σ</m:t>
                    </m:r>
                    <m:r>
                      <a:rPr lang="es-CR" sz="2400" b="0" i="1" smtClean="0">
                        <a:latin typeface="Cambria Math" panose="02040503050406030204" pitchFamily="18" charset="0"/>
                        <a:ea typeface="Cambria Math" panose="02040503050406030204" pitchFamily="18" charset="0"/>
                      </a:rPr>
                      <m:t>)</m:t>
                    </m:r>
                  </m:oMath>
                </a14:m>
                <a:r>
                  <a:rPr lang="en-US" sz="2400" dirty="0"/>
                  <a:t>. </a:t>
                </a:r>
                <a:r>
                  <a:rPr lang="en-US" sz="2400" dirty="0" err="1"/>
                  <a:t>Donde</a:t>
                </a:r>
                <a:r>
                  <a:rPr lang="en-US" sz="2400" dirty="0"/>
                  <a:t> </a:t>
                </a:r>
                <a14:m>
                  <m:oMath xmlns:m="http://schemas.openxmlformats.org/officeDocument/2006/math">
                    <m:r>
                      <a:rPr lang="es-CR" sz="2400" i="1">
                        <a:latin typeface="Cambria Math" panose="02040503050406030204" pitchFamily="18" charset="0"/>
                        <a:ea typeface="Cambria Math" panose="02040503050406030204" pitchFamily="18" charset="0"/>
                      </a:rPr>
                      <m:t>𝜇</m:t>
                    </m:r>
                  </m:oMath>
                </a14:m>
                <a:r>
                  <a:rPr lang="en-US" sz="2400" dirty="0"/>
                  <a:t> es el vector </a:t>
                </a:r>
                <a:r>
                  <a:rPr lang="en-US" sz="2400" dirty="0" err="1"/>
                  <a:t>promedio</a:t>
                </a:r>
                <a:r>
                  <a:rPr lang="en-US" sz="2400" dirty="0"/>
                  <a:t> de </a:t>
                </a:r>
                <a14:m>
                  <m:oMath xmlns:m="http://schemas.openxmlformats.org/officeDocument/2006/math">
                    <m:r>
                      <a:rPr lang="en-US" sz="2400" i="1" dirty="0" smtClean="0">
                        <a:latin typeface="Cambria Math" panose="02040503050406030204" pitchFamily="18" charset="0"/>
                      </a:rPr>
                      <m:t>𝑋</m:t>
                    </m:r>
                  </m:oMath>
                </a14:m>
                <a:r>
                  <a:rPr lang="en-US" sz="2400" dirty="0"/>
                  <a:t>y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oMath>
                </a14:m>
                <a:r>
                  <a:rPr lang="en-US" sz="2400" dirty="0"/>
                  <a:t> </a:t>
                </a:r>
                <a:r>
                  <a:rPr lang="es-ES" sz="2400" dirty="0"/>
                  <a:t>es la covarianza de </a:t>
                </a:r>
                <a:r>
                  <a:rPr lang="es-ES" sz="2400" i="1" dirty="0"/>
                  <a:t>X</a:t>
                </a:r>
                <a:r>
                  <a:rPr lang="es-ES" sz="2400" dirty="0"/>
                  <a:t>, que al ser un vector con </a:t>
                </a:r>
                <a:r>
                  <a:rPr lang="es-ES" sz="2400" i="1" dirty="0"/>
                  <a:t>p</a:t>
                </a:r>
                <a:r>
                  <a:rPr lang="es-ES" sz="2400" dirty="0"/>
                  <a:t> elementos, es una matriz </a:t>
                </a:r>
                <a:r>
                  <a:rPr lang="es-ES" sz="2400" i="1" dirty="0"/>
                  <a:t>p x p</a:t>
                </a:r>
                <a:r>
                  <a:rPr lang="es-ES" sz="2400" dirty="0"/>
                  <a:t> con la covarianza de cada par de predictores. La ecuación que define la función de densidad de una distribución normal multivariante es:</a:t>
                </a:r>
              </a:p>
              <a:p>
                <a:pPr marL="0" indent="0" algn="just">
                  <a:buNone/>
                </a:pPr>
                <a:endParaRPr lang="es-ES" sz="2400" dirty="0"/>
              </a:p>
              <a:p>
                <a:pPr marL="0" indent="0" algn="just">
                  <a:buNone/>
                </a:pPr>
                <a:endParaRPr lang="es-ES" sz="2400" dirty="0"/>
              </a:p>
              <a:p>
                <a:pPr marL="0" indent="0" algn="just">
                  <a:buNone/>
                </a:pPr>
                <a:r>
                  <a:rPr lang="es-ES" sz="2400" dirty="0"/>
                  <a:t>Si se sigue el mismo procedimiento que el mostrado para </a:t>
                </a:r>
                <a:r>
                  <a:rPr lang="es-ES" sz="2400" i="1" dirty="0"/>
                  <a:t>LDA</a:t>
                </a:r>
                <a:r>
                  <a:rPr lang="es-ES" sz="2400" dirty="0"/>
                  <a:t> con un solo predictor, pero esta vez con la ecuación de multivariante normal, y se asume que la matriz de covarianzas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Σ</m:t>
                    </m:r>
                  </m:oMath>
                </a14:m>
                <a:r>
                  <a:rPr lang="en-US" sz="2000" dirty="0"/>
                  <a:t> </a:t>
                </a:r>
                <a:r>
                  <a:rPr lang="es-ES" sz="2400" dirty="0"/>
                  <a:t>es igual para las </a:t>
                </a:r>
                <a:r>
                  <a:rPr lang="es-ES" sz="2400" i="1" dirty="0"/>
                  <a:t>K </a:t>
                </a:r>
                <a:r>
                  <a:rPr lang="es-ES" sz="2400" dirty="0"/>
                  <a:t>clases, se obtiene que el clasificador de Bayes es:</a:t>
                </a:r>
              </a:p>
              <a:p>
                <a:pPr marL="0" indent="0" algn="just">
                  <a:buNone/>
                </a:pPr>
                <a:endParaRPr lang="es-ES" sz="2400" dirty="0"/>
              </a:p>
              <a:p>
                <a:pPr marL="0" indent="0" algn="just">
                  <a:buNone/>
                </a:pPr>
                <a:endParaRPr lang="es-ES" sz="2400" dirty="0"/>
              </a:p>
              <a:p>
                <a:pPr marL="0" indent="0" algn="just">
                  <a:buNone/>
                </a:pPr>
                <a:r>
                  <a:rPr lang="es-ES" sz="2400" dirty="0"/>
                  <a:t>Cuando los parámetros poblacionales se desconocen, no se puede calcular el límite de decisión de Bayes exacto, por lo que se recurre a la estimación de </a:t>
                </a:r>
                <a14:m>
                  <m:oMath xmlns:m="http://schemas.openxmlformats.org/officeDocument/2006/math">
                    <m:sSub>
                      <m:sSubPr>
                        <m:ctrlPr>
                          <a:rPr lang="es-CR"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𝜇</m:t>
                        </m:r>
                      </m:e>
                      <m:sub>
                        <m:r>
                          <a:rPr lang="es-CR" sz="2000" i="1">
                            <a:latin typeface="Cambria Math" panose="02040503050406030204" pitchFamily="18" charset="0"/>
                            <a:ea typeface="Cambria Math" panose="02040503050406030204" pitchFamily="18" charset="0"/>
                          </a:rPr>
                          <m:t>𝑘</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panose="02040503050406030204" pitchFamily="18" charset="0"/>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𝜋</m:t>
                        </m:r>
                      </m:e>
                      <m:sub>
                        <m:r>
                          <a:rPr lang="es-CR" sz="2000" i="1">
                            <a:latin typeface="Cambria Math" panose="02040503050406030204" pitchFamily="18" charset="0"/>
                            <a:ea typeface="Cambria Math" panose="02040503050406030204" pitchFamily="18" charset="0"/>
                          </a:rPr>
                          <m:t>1</m:t>
                        </m:r>
                      </m:sub>
                    </m:sSub>
                    <m:r>
                      <a:rPr lang="es-CR" sz="2000" i="1">
                        <a:latin typeface="Cambria Math" panose="02040503050406030204" pitchFamily="18" charset="0"/>
                        <a:ea typeface="Cambria Math" panose="02040503050406030204" pitchFamily="18" charset="0"/>
                      </a:rPr>
                      <m:t>…</m:t>
                    </m:r>
                    <m:sSub>
                      <m:sSubPr>
                        <m:ctrlPr>
                          <a:rPr lang="es-CR" sz="2000" i="1">
                            <a:latin typeface="Cambria Math" panose="02040503050406030204" pitchFamily="18" charset="0"/>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𝜋</m:t>
                        </m:r>
                      </m:e>
                      <m:sub>
                        <m:r>
                          <a:rPr lang="es-CR" sz="2000" i="1">
                            <a:latin typeface="Cambria Math" panose="02040503050406030204" pitchFamily="18" charset="0"/>
                            <a:ea typeface="Cambria Math" panose="02040503050406030204" pitchFamily="18" charset="0"/>
                          </a:rPr>
                          <m:t>𝑘</m:t>
                        </m:r>
                      </m:sub>
                    </m:sSub>
                  </m:oMath>
                </a14:m>
                <a:r>
                  <a:rPr lang="es-ES" sz="2000" dirty="0"/>
                  <a:t> y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Σ</m:t>
                    </m:r>
                  </m:oMath>
                </a14:m>
                <a:r>
                  <a:rPr lang="es-ES" sz="2000" dirty="0"/>
                  <a:t> </a:t>
                </a:r>
                <a:r>
                  <a:rPr lang="es-ES" sz="2400" dirty="0"/>
                  <a:t>para obtener los límites de decisión de </a:t>
                </a:r>
                <a:r>
                  <a:rPr lang="es-ES" sz="2400" i="1" dirty="0"/>
                  <a:t>LDA</a:t>
                </a:r>
                <a:r>
                  <a:rPr lang="es-ES" sz="2400" dirty="0"/>
                  <a:t>.</a:t>
                </a:r>
                <a:endParaRPr lang="es-ES" sz="2000" dirty="0"/>
              </a:p>
            </p:txBody>
          </p:sp>
        </mc:Choice>
        <mc:Fallback xmlns="">
          <p:sp>
            <p:nvSpPr>
              <p:cNvPr id="3" name="Content Placeholder 2">
                <a:extLst>
                  <a:ext uri="{FF2B5EF4-FFF2-40B4-BE49-F238E27FC236}">
                    <a16:creationId xmlns:a16="http://schemas.microsoft.com/office/drawing/2014/main" id="{72BFED78-4190-4567-AA12-2CC4944F1664}"/>
                  </a:ext>
                </a:extLst>
              </p:cNvPr>
              <p:cNvSpPr>
                <a:spLocks noGrp="1" noRot="1" noChangeAspect="1" noMove="1" noResize="1" noEditPoints="1" noAdjustHandles="1" noChangeArrowheads="1" noChangeShapeType="1" noTextEdit="1"/>
              </p:cNvSpPr>
              <p:nvPr>
                <p:ph idx="1"/>
              </p:nvPr>
            </p:nvSpPr>
            <p:spPr>
              <a:xfrm>
                <a:off x="29182" y="1008498"/>
                <a:ext cx="12114178" cy="5849502"/>
              </a:xfrm>
              <a:blipFill>
                <a:blip r:embed="rId2"/>
                <a:stretch>
                  <a:fillRect l="-805" t="-1458" r="-755" b="-1354"/>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14047844-A386-4340-ABE2-399C5669EE08}"/>
              </a:ext>
            </a:extLst>
          </p:cNvPr>
          <p:cNvSpPr txBox="1">
            <a:spLocks/>
          </p:cNvSpPr>
          <p:nvPr/>
        </p:nvSpPr>
        <p:spPr>
          <a:xfrm>
            <a:off x="0" y="53840"/>
            <a:ext cx="12192000" cy="61736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extensión LDA múltiples predictores</a:t>
            </a:r>
          </a:p>
        </p:txBody>
      </p:sp>
      <p:pic>
        <p:nvPicPr>
          <p:cNvPr id="5" name="Picture 4">
            <a:extLst>
              <a:ext uri="{FF2B5EF4-FFF2-40B4-BE49-F238E27FC236}">
                <a16:creationId xmlns:a16="http://schemas.microsoft.com/office/drawing/2014/main" id="{9B5DD77F-4ED7-4E3F-8442-532847C90BA1}"/>
              </a:ext>
            </a:extLst>
          </p:cNvPr>
          <p:cNvPicPr>
            <a:picLocks noChangeAspect="1"/>
          </p:cNvPicPr>
          <p:nvPr/>
        </p:nvPicPr>
        <p:blipFill>
          <a:blip r:embed="rId3"/>
          <a:stretch>
            <a:fillRect/>
          </a:stretch>
        </p:blipFill>
        <p:spPr>
          <a:xfrm>
            <a:off x="3200855" y="2705100"/>
            <a:ext cx="5790289" cy="819482"/>
          </a:xfrm>
          <a:prstGeom prst="rect">
            <a:avLst/>
          </a:prstGeom>
        </p:spPr>
      </p:pic>
      <p:pic>
        <p:nvPicPr>
          <p:cNvPr id="7" name="Picture 6">
            <a:extLst>
              <a:ext uri="{FF2B5EF4-FFF2-40B4-BE49-F238E27FC236}">
                <a16:creationId xmlns:a16="http://schemas.microsoft.com/office/drawing/2014/main" id="{A1C29D7D-8758-4899-92FF-26AFCD00DEFE}"/>
              </a:ext>
            </a:extLst>
          </p:cNvPr>
          <p:cNvPicPr>
            <a:picLocks noChangeAspect="1"/>
          </p:cNvPicPr>
          <p:nvPr/>
        </p:nvPicPr>
        <p:blipFill>
          <a:blip r:embed="rId4"/>
          <a:stretch>
            <a:fillRect/>
          </a:stretch>
        </p:blipFill>
        <p:spPr>
          <a:xfrm>
            <a:off x="2475029" y="4941007"/>
            <a:ext cx="7222484" cy="500568"/>
          </a:xfrm>
          <a:prstGeom prst="rect">
            <a:avLst/>
          </a:prstGeom>
        </p:spPr>
      </p:pic>
    </p:spTree>
    <p:extLst>
      <p:ext uri="{BB962C8B-B14F-4D97-AF65-F5344CB8AC3E}">
        <p14:creationId xmlns:p14="http://schemas.microsoft.com/office/powerpoint/2010/main" val="50846022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2D5E2D-B822-4F4F-86F4-823E06231617}"/>
              </a:ext>
            </a:extLst>
          </p:cNvPr>
          <p:cNvSpPr>
            <a:spLocks noGrp="1"/>
          </p:cNvSpPr>
          <p:nvPr>
            <p:ph idx="1"/>
          </p:nvPr>
        </p:nvSpPr>
        <p:spPr>
          <a:xfrm>
            <a:off x="68095" y="1099227"/>
            <a:ext cx="9834662" cy="5704934"/>
          </a:xfrm>
        </p:spPr>
        <p:txBody>
          <a:bodyPr>
            <a:normAutofit lnSpcReduction="10000"/>
          </a:bodyPr>
          <a:lstStyle/>
          <a:p>
            <a:pPr algn="just"/>
            <a:r>
              <a:rPr lang="es-ES" sz="2400" dirty="0"/>
              <a:t>Las condiciones que se deben cumplir para que un Análisis Discriminante Lineal sea válido son:</a:t>
            </a:r>
          </a:p>
          <a:p>
            <a:pPr algn="just"/>
            <a:endParaRPr lang="es-ES" sz="2400" dirty="0"/>
          </a:p>
          <a:p>
            <a:pPr marL="457200" indent="-457200" algn="just">
              <a:buFont typeface="+mj-lt"/>
              <a:buAutoNum type="arabicPeriod"/>
            </a:pPr>
            <a:r>
              <a:rPr lang="es-ES" sz="2400" dirty="0"/>
              <a:t>Cada predictor que forma parte del modelo se distribuye de forma normal en cada una de las clases de la variable respuesta. En el caso de múltiples predictores, las observaciones siguen una distribución normal multivariante en todas las clases.</a:t>
            </a:r>
          </a:p>
          <a:p>
            <a:pPr marL="457200" indent="-457200" algn="just">
              <a:buFont typeface="+mj-lt"/>
              <a:buAutoNum type="arabicPeriod"/>
            </a:pPr>
            <a:r>
              <a:rPr lang="es-ES" sz="2400" dirty="0"/>
              <a:t>La varianza del predictor es igual en todas las clases de la variable respuesta. En el caso de múltiples predictores, la matriz de covarianza es igual en todas las clases. Si esto no se cumple se recurre a Análisis Discriminante Cuadrático (</a:t>
            </a:r>
            <a:r>
              <a:rPr lang="es-ES" sz="2400" i="1" dirty="0"/>
              <a:t>QDA</a:t>
            </a:r>
            <a:r>
              <a:rPr lang="es-ES" sz="2400" dirty="0"/>
              <a:t>).</a:t>
            </a:r>
          </a:p>
          <a:p>
            <a:pPr marL="457200" indent="-457200" algn="just">
              <a:buFont typeface="+mj-lt"/>
              <a:buAutoNum type="arabicPeriod"/>
            </a:pPr>
            <a:endParaRPr lang="es-ES" sz="2400" dirty="0"/>
          </a:p>
          <a:p>
            <a:pPr algn="just"/>
            <a:r>
              <a:rPr lang="es-ES" sz="2400" dirty="0"/>
              <a:t>Cuando la condición de normalidad no se cumple, el LDA pierde precisión pero aun así puede llegar a clasificaciones relativamente buenas. </a:t>
            </a:r>
            <a:r>
              <a:rPr lang="es-ES" sz="2400" i="1" dirty="0" err="1"/>
              <a:t>Using</a:t>
            </a:r>
            <a:r>
              <a:rPr lang="es-ES" sz="2400" i="1" dirty="0"/>
              <a:t> </a:t>
            </a:r>
            <a:r>
              <a:rPr lang="es-ES" sz="2400" i="1" dirty="0" err="1"/>
              <a:t>discriminant</a:t>
            </a:r>
            <a:r>
              <a:rPr lang="es-ES" sz="2400" i="1" dirty="0"/>
              <a:t> </a:t>
            </a:r>
            <a:r>
              <a:rPr lang="es-ES" sz="2400" i="1" dirty="0" err="1"/>
              <a:t>analysis</a:t>
            </a:r>
            <a:r>
              <a:rPr lang="es-ES" sz="2400" i="1" dirty="0"/>
              <a:t> </a:t>
            </a:r>
            <a:r>
              <a:rPr lang="es-ES" sz="2400" i="1" dirty="0" err="1"/>
              <a:t>for</a:t>
            </a:r>
            <a:r>
              <a:rPr lang="es-ES" sz="2400" i="1" dirty="0"/>
              <a:t> </a:t>
            </a:r>
            <a:r>
              <a:rPr lang="es-ES" sz="2400" i="1" dirty="0" err="1"/>
              <a:t>multi-class</a:t>
            </a:r>
            <a:r>
              <a:rPr lang="es-ES" sz="2400" i="1" dirty="0"/>
              <a:t> </a:t>
            </a:r>
            <a:r>
              <a:rPr lang="es-ES" sz="2400" i="1" dirty="0" err="1"/>
              <a:t>classification</a:t>
            </a:r>
            <a:r>
              <a:rPr lang="es-ES" sz="2400" i="1" dirty="0"/>
              <a:t>: </a:t>
            </a:r>
            <a:r>
              <a:rPr lang="es-ES" sz="2400" i="1" dirty="0" err="1"/>
              <a:t>an</a:t>
            </a:r>
            <a:r>
              <a:rPr lang="es-ES" sz="2400" i="1" dirty="0"/>
              <a:t> experimental </a:t>
            </a:r>
            <a:r>
              <a:rPr lang="es-ES" sz="2400" i="1" dirty="0" err="1"/>
              <a:t>investigation</a:t>
            </a:r>
            <a:r>
              <a:rPr lang="es-ES" sz="2400" i="1" dirty="0"/>
              <a:t> (Tao Li, </a:t>
            </a:r>
            <a:r>
              <a:rPr lang="es-ES" sz="2400" i="1" dirty="0" err="1"/>
              <a:t>Shenghuo</a:t>
            </a:r>
            <a:r>
              <a:rPr lang="es-ES" sz="2400" i="1" dirty="0"/>
              <a:t> Zhu, </a:t>
            </a:r>
            <a:r>
              <a:rPr lang="es-ES" sz="2400" i="1" dirty="0" err="1"/>
              <a:t>Mitsunori</a:t>
            </a:r>
            <a:r>
              <a:rPr lang="es-ES" sz="2400" i="1" dirty="0"/>
              <a:t> </a:t>
            </a:r>
            <a:r>
              <a:rPr lang="es-ES" sz="2400" i="1" dirty="0" err="1"/>
              <a:t>Ogihara</a:t>
            </a:r>
            <a:r>
              <a:rPr lang="es-ES" sz="2400" i="1" dirty="0"/>
              <a:t>)</a:t>
            </a:r>
            <a:r>
              <a:rPr lang="es-ES" sz="2400" dirty="0"/>
              <a:t>. </a:t>
            </a:r>
          </a:p>
        </p:txBody>
      </p:sp>
      <p:sp>
        <p:nvSpPr>
          <p:cNvPr id="4" name="1 Título">
            <a:extLst>
              <a:ext uri="{FF2B5EF4-FFF2-40B4-BE49-F238E27FC236}">
                <a16:creationId xmlns:a16="http://schemas.microsoft.com/office/drawing/2014/main" id="{BA79E628-DED1-460C-9754-D75B28FB4C6B}"/>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condición de LDA</a:t>
            </a:r>
          </a:p>
        </p:txBody>
      </p:sp>
      <p:pic>
        <p:nvPicPr>
          <p:cNvPr id="7170" name="Picture 2" descr="Image result for normal distributi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13538" y="1410169"/>
            <a:ext cx="1701998" cy="17019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normal distribution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119" t="17138" r="14056" b="16514"/>
          <a:stretch/>
        </p:blipFill>
        <p:spPr bwMode="auto">
          <a:xfrm>
            <a:off x="10313538" y="4233580"/>
            <a:ext cx="1703580" cy="157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15594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B9CE55-52F2-4329-968B-83D1BEC337E9}"/>
              </a:ext>
            </a:extLst>
          </p:cNvPr>
          <p:cNvSpPr>
            <a:spLocks noGrp="1"/>
          </p:cNvSpPr>
          <p:nvPr>
            <p:ph idx="1"/>
          </p:nvPr>
        </p:nvSpPr>
        <p:spPr>
          <a:xfrm>
            <a:off x="172794" y="1035294"/>
            <a:ext cx="9871954" cy="5577125"/>
          </a:xfrm>
        </p:spPr>
        <p:txBody>
          <a:bodyPr>
            <a:normAutofit fontScale="92500" lnSpcReduction="20000"/>
          </a:bodyPr>
          <a:lstStyle/>
          <a:p>
            <a:pPr marL="0" indent="0" algn="just">
              <a:buNone/>
            </a:pPr>
            <a:r>
              <a:rPr lang="es-ES" dirty="0"/>
              <a:t>Existen varios enfoques posibles para realizar un </a:t>
            </a:r>
            <a:r>
              <a:rPr lang="es-ES" i="1" dirty="0"/>
              <a:t>LDA.</a:t>
            </a:r>
            <a:r>
              <a:rPr lang="es-ES" dirty="0"/>
              <a:t> La aproximación descrita anteriormente está basada en el clasificador de Bayes, y utiliza todas las variables originales para calcular las probabilidades posteriores de que una observación pertenezca a cada grupo.</a:t>
            </a:r>
          </a:p>
          <a:p>
            <a:pPr marL="0" indent="0" algn="just">
              <a:buNone/>
            </a:pPr>
            <a:endParaRPr lang="es-ES" dirty="0"/>
          </a:p>
          <a:p>
            <a:pPr marL="0" indent="0" algn="just">
              <a:buNone/>
            </a:pPr>
            <a:r>
              <a:rPr lang="es-ES" dirty="0"/>
              <a:t>Antes de que el clasificador de Bayes fuese introducido en el </a:t>
            </a:r>
            <a:r>
              <a:rPr lang="es-ES" i="1" dirty="0"/>
              <a:t>LDA</a:t>
            </a:r>
            <a:r>
              <a:rPr lang="es-ES" dirty="0"/>
              <a:t>, Fisher propuso una aproximación en la que el espacio </a:t>
            </a:r>
            <a:r>
              <a:rPr lang="es-ES" i="1" dirty="0"/>
              <a:t>p</a:t>
            </a:r>
            <a:r>
              <a:rPr lang="es-ES" dirty="0"/>
              <a:t>-dimensional (donde </a:t>
            </a:r>
            <a:r>
              <a:rPr lang="es-ES" i="1" dirty="0"/>
              <a:t>p</a:t>
            </a:r>
            <a:r>
              <a:rPr lang="es-ES" dirty="0"/>
              <a:t> es el número de predictores originales) se reduce a un subespacio de menos dimensiones formado por las combinaciones lineales de los predictores que mejor explican la separación de las clases. Una vez encontradas dichas combinaciones se realiza la clasificación en este subespacio. Fisher definió como subespacio óptimo a aquel que maximiza la distancia entre grupos en términos de varianza. Los términos de </a:t>
            </a:r>
            <a:r>
              <a:rPr lang="es-ES" i="1" dirty="0"/>
              <a:t>discriminante lineal de Fisher</a:t>
            </a:r>
            <a:r>
              <a:rPr lang="es-ES" dirty="0"/>
              <a:t> y </a:t>
            </a:r>
            <a:r>
              <a:rPr lang="es-ES" i="1" dirty="0" err="1"/>
              <a:t>LDA</a:t>
            </a:r>
            <a:r>
              <a:rPr lang="es-ES" dirty="0" err="1"/>
              <a:t>son</a:t>
            </a:r>
            <a:r>
              <a:rPr lang="es-ES" dirty="0"/>
              <a:t> a menudo usados para expresar la misma idea, sin embargo, el artículo original de Fisher describe un discriminante ligeramente diferente, que no hace algunas de las suposiciones del </a:t>
            </a:r>
            <a:r>
              <a:rPr lang="es-ES" i="1" dirty="0"/>
              <a:t>LDA</a:t>
            </a:r>
            <a:r>
              <a:rPr lang="es-ES" dirty="0"/>
              <a:t> como la de una distribución normal de las clases o covarianzas iguales entre clases.</a:t>
            </a:r>
          </a:p>
          <a:p>
            <a:pPr marL="0" indent="0">
              <a:buNone/>
            </a:pPr>
            <a:endParaRPr lang="en-US" dirty="0"/>
          </a:p>
        </p:txBody>
      </p:sp>
      <p:sp>
        <p:nvSpPr>
          <p:cNvPr id="4" name="1 Título">
            <a:extLst>
              <a:ext uri="{FF2B5EF4-FFF2-40B4-BE49-F238E27FC236}">
                <a16:creationId xmlns:a16="http://schemas.microsoft.com/office/drawing/2014/main" id="{17E6E513-97CF-470D-9FC2-B33968021546}"/>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LDA Bayes + Fischer</a:t>
            </a:r>
          </a:p>
        </p:txBody>
      </p:sp>
      <p:pic>
        <p:nvPicPr>
          <p:cNvPr id="8194" name="Picture 2" descr="Image result for line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028" y="1241169"/>
            <a:ext cx="1416551" cy="141655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bayes ru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9776209" y="4167525"/>
            <a:ext cx="2833886" cy="147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8052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339BC-3687-4539-87F2-1550F1C5CB85}"/>
              </a:ext>
            </a:extLst>
          </p:cNvPr>
          <p:cNvSpPr>
            <a:spLocks noGrp="1"/>
          </p:cNvSpPr>
          <p:nvPr>
            <p:ph idx="1"/>
          </p:nvPr>
        </p:nvSpPr>
        <p:spPr>
          <a:xfrm>
            <a:off x="118354" y="1057140"/>
            <a:ext cx="9314404" cy="5747020"/>
          </a:xfrm>
        </p:spPr>
        <p:txBody>
          <a:bodyPr>
            <a:normAutofit fontScale="77500" lnSpcReduction="20000"/>
          </a:bodyPr>
          <a:lstStyle/>
          <a:p>
            <a:pPr marL="0" indent="0" algn="just">
              <a:buNone/>
            </a:pPr>
            <a:r>
              <a:rPr lang="es-ES" sz="3100" dirty="0"/>
              <a:t>La aproximación de Fisher se puede ver como un proceso con dos partes:</a:t>
            </a:r>
          </a:p>
          <a:p>
            <a:pPr marL="0" indent="0" algn="just">
              <a:buNone/>
            </a:pPr>
            <a:endParaRPr lang="es-ES" sz="3100" dirty="0"/>
          </a:p>
          <a:p>
            <a:pPr algn="just"/>
            <a:r>
              <a:rPr lang="es-ES" sz="3100" dirty="0"/>
              <a:t>Reducción de dimensionalidad: Se pasa de </a:t>
            </a:r>
            <a:r>
              <a:rPr lang="es-ES" sz="3100" i="1" dirty="0"/>
              <a:t>p</a:t>
            </a:r>
            <a:r>
              <a:rPr lang="es-ES" sz="3100" dirty="0"/>
              <a:t> variables predictoras originales a </a:t>
            </a:r>
            <a:r>
              <a:rPr lang="es-ES" sz="3100" i="1" dirty="0"/>
              <a:t>k</a:t>
            </a:r>
            <a:r>
              <a:rPr lang="es-ES" sz="3100" dirty="0"/>
              <a:t> combinaciones lineales de dichos predictores (variables discriminantes) que permiten explicar la separación de los grupos pero con menos dimensiones (</a:t>
            </a:r>
            <a:r>
              <a:rPr lang="es-ES" sz="3100" i="1" dirty="0"/>
              <a:t>k &lt; p</a:t>
            </a:r>
            <a:r>
              <a:rPr lang="es-ES" sz="3100" dirty="0"/>
              <a:t>).</a:t>
            </a:r>
          </a:p>
          <a:p>
            <a:pPr algn="just"/>
            <a:r>
              <a:rPr lang="es-ES" sz="3100" dirty="0"/>
              <a:t>Clasificación de las observaciones empleando las variables discriminantes.</a:t>
            </a:r>
          </a:p>
          <a:p>
            <a:pPr marL="0" indent="0" algn="just">
              <a:buNone/>
            </a:pPr>
            <a:endParaRPr lang="en-US" sz="3100" dirty="0"/>
          </a:p>
          <a:p>
            <a:pPr marL="0" indent="0" algn="just">
              <a:buNone/>
            </a:pPr>
            <a:r>
              <a:rPr lang="es-ES" sz="3100" dirty="0"/>
              <a:t>Los resultados de clasificación obtenidos mediante el método de Fisher son iguales a los obtenidos por el método de Bayes cuando:</a:t>
            </a:r>
          </a:p>
          <a:p>
            <a:pPr marL="0" indent="0" algn="just">
              <a:buNone/>
            </a:pPr>
            <a:endParaRPr lang="es-ES" sz="3100" dirty="0"/>
          </a:p>
          <a:p>
            <a:pPr algn="just"/>
            <a:r>
              <a:rPr lang="es-ES" sz="3100" dirty="0"/>
              <a:t>En el método de Bayes se asume que la matriz de covarianzas en igual en todos los grupos y se emplea como estimación la </a:t>
            </a:r>
            <a:r>
              <a:rPr lang="es-ES" sz="3100" i="1" dirty="0" err="1"/>
              <a:t>pooled</a:t>
            </a:r>
            <a:r>
              <a:rPr lang="es-ES" sz="3100" i="1" dirty="0"/>
              <a:t> </a:t>
            </a:r>
            <a:r>
              <a:rPr lang="es-ES" sz="3100" i="1" dirty="0" err="1"/>
              <a:t>within-class</a:t>
            </a:r>
            <a:r>
              <a:rPr lang="es-ES" sz="3100" i="1" dirty="0"/>
              <a:t> </a:t>
            </a:r>
            <a:r>
              <a:rPr lang="es-ES" sz="3100" i="1" dirty="0" err="1"/>
              <a:t>covariance</a:t>
            </a:r>
            <a:r>
              <a:rPr lang="es-ES" sz="3100" i="1" dirty="0"/>
              <a:t> </a:t>
            </a:r>
            <a:r>
              <a:rPr lang="es-ES" sz="3100" i="1" dirty="0" err="1"/>
              <a:t>matrix</a:t>
            </a:r>
            <a:r>
              <a:rPr lang="es-ES" sz="3100" dirty="0"/>
              <a:t>.</a:t>
            </a:r>
          </a:p>
          <a:p>
            <a:pPr algn="just"/>
            <a:r>
              <a:rPr lang="es-ES" sz="3100" dirty="0"/>
              <a:t>En el método de Fisher, todos los discriminantes lineales se utilizan para la clasificación. El número máximo de discriminantes obtenido tras la reducción de dimensionalidad es </a:t>
            </a:r>
            <a:r>
              <a:rPr lang="es-ES" sz="3100" i="1" dirty="0"/>
              <a:t>número grupos</a:t>
            </a:r>
            <a:r>
              <a:rPr lang="es-ES" sz="3100" dirty="0"/>
              <a:t>-1.</a:t>
            </a:r>
          </a:p>
          <a:p>
            <a:endParaRPr lang="en-US" sz="2000" dirty="0"/>
          </a:p>
        </p:txBody>
      </p:sp>
      <p:sp>
        <p:nvSpPr>
          <p:cNvPr id="4" name="1 Título">
            <a:extLst>
              <a:ext uri="{FF2B5EF4-FFF2-40B4-BE49-F238E27FC236}">
                <a16:creationId xmlns:a16="http://schemas.microsoft.com/office/drawing/2014/main" id="{BCFE0267-228C-49DC-934D-BA5A7A9B3DC3}"/>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LDA Bayes + Fischer</a:t>
            </a:r>
          </a:p>
        </p:txBody>
      </p:sp>
      <p:pic>
        <p:nvPicPr>
          <p:cNvPr id="9218" name="Picture 2" descr="Image result for bayes r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291" y="1485649"/>
            <a:ext cx="2443246" cy="120741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bayes r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113775" y="3936356"/>
            <a:ext cx="3758025" cy="178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050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E6ADFA-33D3-434E-91BB-7A9EAEF4F894}"/>
              </a:ext>
            </a:extLst>
          </p:cNvPr>
          <p:cNvSpPr>
            <a:spLocks noGrp="1"/>
          </p:cNvSpPr>
          <p:nvPr>
            <p:ph idx="1"/>
          </p:nvPr>
        </p:nvSpPr>
        <p:spPr>
          <a:xfrm>
            <a:off x="186445" y="1027956"/>
            <a:ext cx="8354439" cy="5664673"/>
          </a:xfrm>
        </p:spPr>
        <p:txBody>
          <a:bodyPr>
            <a:normAutofit/>
          </a:bodyPr>
          <a:lstStyle/>
          <a:p>
            <a:pPr marL="0" indent="0">
              <a:buNone/>
            </a:pPr>
            <a:r>
              <a:rPr lang="es-CR" sz="2400" dirty="0"/>
              <a:t>Para mayor referencia:</a:t>
            </a:r>
          </a:p>
          <a:p>
            <a:endParaRPr lang="es-CR" sz="2400" dirty="0"/>
          </a:p>
          <a:p>
            <a:pPr marL="0" indent="0">
              <a:buNone/>
            </a:pPr>
            <a:r>
              <a:rPr lang="en-US" sz="2400" i="1" dirty="0"/>
              <a:t>Bayes Optimality in Linear Discriminant Analysis </a:t>
            </a:r>
            <a:r>
              <a:rPr lang="en-US" sz="2400" i="1" dirty="0" err="1"/>
              <a:t>Onur</a:t>
            </a:r>
            <a:r>
              <a:rPr lang="en-US" sz="2400" i="1" dirty="0"/>
              <a:t> C. </a:t>
            </a:r>
            <a:r>
              <a:rPr lang="en-US" sz="2400" i="1" dirty="0" err="1"/>
              <a:t>Hamsici</a:t>
            </a:r>
            <a:r>
              <a:rPr lang="en-US" sz="2400" i="1" dirty="0"/>
              <a:t> and </a:t>
            </a:r>
            <a:r>
              <a:rPr lang="en-US" sz="2400" i="1" dirty="0" err="1"/>
              <a:t>Aleix</a:t>
            </a:r>
            <a:r>
              <a:rPr lang="en-US" sz="2400" i="1" dirty="0"/>
              <a:t> M. Martinez</a:t>
            </a:r>
            <a:endParaRPr lang="en-US" sz="2400" dirty="0"/>
          </a:p>
          <a:p>
            <a:pPr marL="0" indent="0">
              <a:buNone/>
            </a:pPr>
            <a:r>
              <a:rPr lang="en-US" sz="2400" i="1" dirty="0"/>
              <a:t>Generalizing Fisher’s linear discriminant analysis via the SIR approach, Chapter 14</a:t>
            </a:r>
          </a:p>
          <a:p>
            <a:pPr marL="0" indent="0">
              <a:buNone/>
            </a:pPr>
            <a:endParaRPr lang="en-US" sz="2400" dirty="0"/>
          </a:p>
          <a:p>
            <a:pPr marL="0" indent="0">
              <a:buNone/>
            </a:pPr>
            <a:r>
              <a:rPr lang="en-US" sz="2400" dirty="0">
                <a:hlinkClick r:id="rId2"/>
              </a:rPr>
              <a:t>http://halweb.uc3m.es/esp/Personal/personas/jmmarin/esp/DM/tema1dm.pdf</a:t>
            </a:r>
            <a:endParaRPr lang="en-US" sz="2400" dirty="0"/>
          </a:p>
          <a:p>
            <a:pPr marL="0" indent="0">
              <a:buNone/>
            </a:pPr>
            <a:endParaRPr lang="en-US" sz="2400" dirty="0"/>
          </a:p>
          <a:p>
            <a:pPr marL="0" indent="0">
              <a:buNone/>
            </a:pPr>
            <a:r>
              <a:rPr lang="en-US" sz="2400" dirty="0">
                <a:hlinkClick r:id="rId3"/>
              </a:rPr>
              <a:t>http://www2.stat.unibo.it/montanari/Didattica/Multivariate/Discriminant_analysis.pdf</a:t>
            </a:r>
            <a:r>
              <a:rPr lang="en-US" sz="2400" dirty="0"/>
              <a:t> </a:t>
            </a:r>
          </a:p>
          <a:p>
            <a:endParaRPr lang="en-US" dirty="0"/>
          </a:p>
        </p:txBody>
      </p:sp>
      <p:sp>
        <p:nvSpPr>
          <p:cNvPr id="4" name="1 Título">
            <a:extLst>
              <a:ext uri="{FF2B5EF4-FFF2-40B4-BE49-F238E27FC236}">
                <a16:creationId xmlns:a16="http://schemas.microsoft.com/office/drawing/2014/main" id="{96163135-357E-4E16-B952-92DD09F581FC}"/>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LDA Bayes + Fischer</a:t>
            </a:r>
          </a:p>
        </p:txBody>
      </p:sp>
      <p:sp>
        <p:nvSpPr>
          <p:cNvPr id="2" name="AutoShape 2" descr="Image result for study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244" name="Picture 4" descr="Image result for study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9138" y="1281833"/>
            <a:ext cx="2552230" cy="255223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study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4278" y="4251160"/>
            <a:ext cx="2361949" cy="23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0429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6453FA-4246-4ADE-94A6-E898292BBB50}"/>
              </a:ext>
            </a:extLst>
          </p:cNvPr>
          <p:cNvSpPr>
            <a:spLocks noGrp="1"/>
          </p:cNvSpPr>
          <p:nvPr>
            <p:ph idx="1"/>
          </p:nvPr>
        </p:nvSpPr>
        <p:spPr>
          <a:xfrm>
            <a:off x="64040" y="862586"/>
            <a:ext cx="12063919" cy="5941574"/>
          </a:xfrm>
        </p:spPr>
        <p:txBody>
          <a:bodyPr>
            <a:normAutofit fontScale="85000" lnSpcReduction="20000"/>
          </a:bodyPr>
          <a:lstStyle/>
          <a:p>
            <a:pPr algn="just"/>
            <a:r>
              <a:rPr lang="es-ES" dirty="0"/>
              <a:t>Una vez que las normas de clasificación se han establecido, se tiene que evaluar como de buena es la clasificación resultante. En otras palabras, evaluar el porcentaje de aciertos en las clasificaciones.</a:t>
            </a:r>
          </a:p>
          <a:p>
            <a:pPr algn="just"/>
            <a:endParaRPr lang="es-ES" dirty="0"/>
          </a:p>
          <a:p>
            <a:pPr algn="just"/>
            <a:r>
              <a:rPr lang="es-ES" dirty="0"/>
              <a:t>Las matrices de confusión son una de las mejores formas de evaluar la capacidad de acierto que tiene un modelo </a:t>
            </a:r>
            <a:r>
              <a:rPr lang="es-ES" i="1" dirty="0"/>
              <a:t>LDA</a:t>
            </a:r>
            <a:r>
              <a:rPr lang="es-ES" dirty="0"/>
              <a:t>. Muestran el número de verdaderos positivos, verdaderos negativos, falsos positivos y falsos negativos. El método </a:t>
            </a:r>
            <a:r>
              <a:rPr lang="es-ES" i="1" dirty="0"/>
              <a:t>LDA</a:t>
            </a:r>
            <a:r>
              <a:rPr lang="es-ES" dirty="0"/>
              <a:t> busca los límites de decisión que más se aproximan al clasificador de Bayes, que por definición, tiene el menor ratio de error total de entre todos los clasificadores (si se cumple la condición de normalidad). Por lo tanto, el </a:t>
            </a:r>
            <a:r>
              <a:rPr lang="es-ES" i="1" dirty="0"/>
              <a:t>LDA</a:t>
            </a:r>
            <a:r>
              <a:rPr lang="es-ES" dirty="0"/>
              <a:t> intenta conseguir el menor número de clasificaciones erróneas posibles, pero no diferencia entre falsos positivos o falsos negativos. Si se quiere intentar reducir el número de errores de clasificación en una dirección determinada (por ejemplo, menos falsos negativos) se puede modificar el límite de decisión, aunque como consecuencia aumentará el número de falsos positivos.</a:t>
            </a:r>
          </a:p>
          <a:p>
            <a:pPr algn="just"/>
            <a:endParaRPr lang="es-ES" dirty="0"/>
          </a:p>
          <a:p>
            <a:pPr algn="just"/>
            <a:r>
              <a:rPr lang="es-ES" dirty="0"/>
              <a:t>Cuando para evaluar el error de clasificación se emplean las mismas observaciones con las que se ha creado el modelo, se obtiene lo que se denomina el </a:t>
            </a:r>
            <a:r>
              <a:rPr lang="es-ES" i="1" dirty="0"/>
              <a:t>training error</a:t>
            </a:r>
            <a:r>
              <a:rPr lang="es-ES" dirty="0"/>
              <a:t>. Si bien esta es una forma sencilla de estimar la precisión en la clasificación, tiende a ser excesivamente optimista. Es más adecuado evaluar el modelo empleando observaciones nuevas que el modelo no ha visto, obteniendo así el </a:t>
            </a:r>
            <a:r>
              <a:rPr lang="es-ES" i="1" dirty="0"/>
              <a:t>test error</a:t>
            </a:r>
            <a:r>
              <a:rPr lang="es-ES" dirty="0"/>
              <a:t>. </a:t>
            </a:r>
          </a:p>
        </p:txBody>
      </p:sp>
      <p:sp>
        <p:nvSpPr>
          <p:cNvPr id="4" name="1 Título">
            <a:extLst>
              <a:ext uri="{FF2B5EF4-FFF2-40B4-BE49-F238E27FC236}">
                <a16:creationId xmlns:a16="http://schemas.microsoft.com/office/drawing/2014/main" id="{7A018AB9-E084-4654-B9C3-562907A98279}"/>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precisión del LDA</a:t>
            </a:r>
          </a:p>
        </p:txBody>
      </p:sp>
    </p:spTree>
    <p:extLst>
      <p:ext uri="{BB962C8B-B14F-4D97-AF65-F5344CB8AC3E}">
        <p14:creationId xmlns:p14="http://schemas.microsoft.com/office/powerpoint/2010/main" val="348279212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6A3E5D32-C154-4AA7-AD06-E1D1585C20D1}"/>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lineal: la regla de decisión</a:t>
            </a:r>
          </a:p>
        </p:txBody>
      </p:sp>
      <p:pic>
        <p:nvPicPr>
          <p:cNvPr id="5" name="Picture 2" descr="Image result for discrimination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l="5441" b="5608"/>
          <a:stretch/>
        </p:blipFill>
        <p:spPr bwMode="auto">
          <a:xfrm>
            <a:off x="2827055" y="1062631"/>
            <a:ext cx="5514840" cy="535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88936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80472" y="1022144"/>
            <a:ext cx="11754853" cy="5651371"/>
          </a:xfrm>
        </p:spPr>
        <p:txBody>
          <a:bodyPr>
            <a:normAutofit/>
          </a:bodyPr>
          <a:lstStyle/>
          <a:p>
            <a:pPr algn="just"/>
            <a:r>
              <a:rPr lang="es-CR" sz="2400" dirty="0"/>
              <a:t>El número máximo de funciones discriminantes es igual al mínimo entre el número de variables y el número de grupos menos 1 (con q grupos, (q − 1) funciones discriminantes).</a:t>
            </a:r>
            <a:endParaRPr lang="es-ES" sz="2400" dirty="0"/>
          </a:p>
          <a:p>
            <a:pPr algn="just"/>
            <a:endParaRPr lang="es-CR" sz="2400" dirty="0"/>
          </a:p>
          <a:p>
            <a:pPr algn="just"/>
            <a:r>
              <a:rPr lang="es-CR" sz="2400" dirty="0"/>
              <a:t>Las matrices de covarianzas dentro de cada grupo deben ser aproximadamente iguales. Las variables continuas deben seguir una distribución normal </a:t>
            </a:r>
            <a:r>
              <a:rPr lang="es-CR" sz="2400" dirty="0" err="1"/>
              <a:t>multivariante</a:t>
            </a:r>
            <a:r>
              <a:rPr lang="es-CR" sz="2400" dirty="0"/>
              <a:t>. </a:t>
            </a:r>
          </a:p>
          <a:p>
            <a:pPr algn="just"/>
            <a:endParaRPr lang="es-CR" sz="2400" dirty="0"/>
          </a:p>
          <a:p>
            <a:pPr algn="just"/>
            <a:r>
              <a:rPr lang="es-CR" sz="2400" dirty="0"/>
              <a:t>A partir de </a:t>
            </a:r>
            <a:r>
              <a:rPr lang="es-CR" sz="2400" i="1" dirty="0"/>
              <a:t>q</a:t>
            </a:r>
            <a:r>
              <a:rPr lang="es-CR" sz="2400" dirty="0"/>
              <a:t> grupos donde se asignan a una serie de objetos y de k variables medidas sobre ellos (x1, . . . , </a:t>
            </a:r>
            <a:r>
              <a:rPr lang="es-CR" sz="2400" dirty="0" err="1"/>
              <a:t>xp</a:t>
            </a:r>
            <a:r>
              <a:rPr lang="es-CR" sz="2400" dirty="0"/>
              <a:t>), se trata de obtener para cada objeto una serie de puntuaciones que indican el grupo al que pertenecen (y1, . . . , </a:t>
            </a:r>
            <a:r>
              <a:rPr lang="es-CR" sz="2400" dirty="0" err="1"/>
              <a:t>ym</a:t>
            </a:r>
            <a:r>
              <a:rPr lang="es-CR" sz="2400" dirty="0"/>
              <a:t>), de modo que sean funciones lineales </a:t>
            </a:r>
            <a:r>
              <a:rPr lang="es-ES" sz="2400" dirty="0"/>
              <a:t>de x1, . . . , </a:t>
            </a:r>
            <a:r>
              <a:rPr lang="es-ES" sz="2400" dirty="0" err="1"/>
              <a:t>xp</a:t>
            </a:r>
            <a:r>
              <a:rPr lang="es-ES" sz="2400" dirty="0"/>
              <a:t>.</a:t>
            </a:r>
          </a:p>
          <a:p>
            <a:endParaRPr lang="es-ES" sz="2400" dirty="0"/>
          </a:p>
        </p:txBody>
      </p:sp>
      <p:sp>
        <p:nvSpPr>
          <p:cNvPr id="4" name="Título 1"/>
          <p:cNvSpPr>
            <a:spLocks noGrp="1"/>
          </p:cNvSpPr>
          <p:nvPr>
            <p:ph type="title"/>
          </p:nvPr>
        </p:nvSpPr>
        <p:spPr>
          <a:xfrm>
            <a:off x="873034" y="77742"/>
            <a:ext cx="10515600" cy="1002121"/>
          </a:xfrm>
        </p:spPr>
        <p:txBody>
          <a:bodyPr/>
          <a:lstStyle/>
          <a:p>
            <a:pPr algn="ctr"/>
            <a:r>
              <a:rPr lang="es-CR" dirty="0"/>
              <a:t>Restricciones del LDA</a:t>
            </a:r>
            <a:endParaRPr lang="es-ES" dirty="0"/>
          </a:p>
        </p:txBody>
      </p:sp>
      <p:pic>
        <p:nvPicPr>
          <p:cNvPr id="5" name="Imagen 3"/>
          <p:cNvPicPr>
            <a:picLocks noChangeAspect="1"/>
          </p:cNvPicPr>
          <p:nvPr/>
        </p:nvPicPr>
        <p:blipFill>
          <a:blip r:embed="rId2"/>
          <a:stretch>
            <a:fillRect/>
          </a:stretch>
        </p:blipFill>
        <p:spPr>
          <a:xfrm>
            <a:off x="3699329" y="5086663"/>
            <a:ext cx="4225472" cy="1526330"/>
          </a:xfrm>
          <a:prstGeom prst="rect">
            <a:avLst/>
          </a:prstGeom>
        </p:spPr>
      </p:pic>
    </p:spTree>
    <p:extLst>
      <p:ext uri="{BB962C8B-B14F-4D97-AF65-F5344CB8AC3E}">
        <p14:creationId xmlns:p14="http://schemas.microsoft.com/office/powerpoint/2010/main" val="3892255167"/>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94510" y="1057428"/>
                <a:ext cx="11692690" cy="4351338"/>
              </a:xfrm>
            </p:spPr>
            <p:txBody>
              <a:bodyPr/>
              <a:lstStyle/>
              <a:p>
                <a:pPr algn="just"/>
                <a:r>
                  <a:rPr lang="es-CR" dirty="0"/>
                  <a:t>Se busca que las funciones </a:t>
                </a:r>
                <a14:m>
                  <m:oMath xmlns:m="http://schemas.openxmlformats.org/officeDocument/2006/math">
                    <m:sSub>
                      <m:sSubPr>
                        <m:ctrlPr>
                          <a:rPr lang="es-CR" b="0" i="1" dirty="0" smtClean="0">
                            <a:latin typeface="Cambria Math" panose="02040503050406030204" pitchFamily="18" charset="0"/>
                          </a:rPr>
                        </m:ctrlPr>
                      </m:sSubPr>
                      <m:e>
                        <m:r>
                          <a:rPr lang="es-CR" i="1" dirty="0" smtClean="0">
                            <a:latin typeface="Cambria Math"/>
                          </a:rPr>
                          <m:t>𝑦</m:t>
                        </m:r>
                      </m:e>
                      <m:sub>
                        <m:r>
                          <a:rPr lang="es-CR" i="1" dirty="0" smtClean="0">
                            <a:latin typeface="Cambria Math"/>
                          </a:rPr>
                          <m:t>𝑖</m:t>
                        </m:r>
                      </m:sub>
                    </m:sSub>
                  </m:oMath>
                </a14:m>
                <a:r>
                  <a:rPr lang="es-CR" dirty="0"/>
                  <a:t> discriminen o separen lo mejor posible a los grupos. </a:t>
                </a:r>
              </a:p>
              <a:p>
                <a:pPr algn="just"/>
                <a:endParaRPr lang="es-CR" dirty="0"/>
              </a:p>
              <a:p>
                <a:pPr algn="just"/>
                <a:r>
                  <a:rPr lang="es-CR" dirty="0"/>
                  <a:t> Estas combinaciones lineales de las </a:t>
                </a:r>
                <a:r>
                  <a:rPr lang="es-CR" b="1" i="1" dirty="0"/>
                  <a:t>k</a:t>
                </a:r>
                <a:r>
                  <a:rPr lang="es-CR" dirty="0"/>
                  <a:t> variables deben maximizar la varianza entre los grupos y minimizar la varianza dentro de los grupos.</a:t>
                </a:r>
                <a:endParaRPr lang="es-E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94510" y="1057428"/>
                <a:ext cx="11692690" cy="4351338"/>
              </a:xfrm>
              <a:blipFill rotWithShape="1">
                <a:blip r:embed="rId2"/>
                <a:stretch>
                  <a:fillRect l="-938" t="-2241" r="-1043"/>
                </a:stretch>
              </a:blipFill>
            </p:spPr>
            <p:txBody>
              <a:bodyPr/>
              <a:lstStyle/>
              <a:p>
                <a:r>
                  <a:rPr lang="es-CR">
                    <a:noFill/>
                  </a:rPr>
                  <a:t> </a:t>
                </a:r>
              </a:p>
            </p:txBody>
          </p:sp>
        </mc:Fallback>
      </mc:AlternateContent>
      <p:sp>
        <p:nvSpPr>
          <p:cNvPr id="4" name="Título 1"/>
          <p:cNvSpPr>
            <a:spLocks noGrp="1"/>
          </p:cNvSpPr>
          <p:nvPr>
            <p:ph type="title"/>
          </p:nvPr>
        </p:nvSpPr>
        <p:spPr>
          <a:xfrm>
            <a:off x="634591" y="46524"/>
            <a:ext cx="10762397" cy="1026947"/>
          </a:xfrm>
        </p:spPr>
        <p:txBody>
          <a:bodyPr/>
          <a:lstStyle/>
          <a:p>
            <a:pPr algn="ctr"/>
            <a:r>
              <a:rPr lang="es-CR" dirty="0"/>
              <a:t>Modelo matemático</a:t>
            </a:r>
            <a:endParaRPr lang="es-ES" dirty="0"/>
          </a:p>
        </p:txBody>
      </p:sp>
      <p:pic>
        <p:nvPicPr>
          <p:cNvPr id="5" name="Imagen 4"/>
          <p:cNvPicPr>
            <a:picLocks noChangeAspect="1"/>
          </p:cNvPicPr>
          <p:nvPr/>
        </p:nvPicPr>
        <p:blipFill>
          <a:blip r:embed="rId3"/>
          <a:stretch>
            <a:fillRect/>
          </a:stretch>
        </p:blipFill>
        <p:spPr>
          <a:xfrm>
            <a:off x="1536881" y="3650121"/>
            <a:ext cx="3009260" cy="2737465"/>
          </a:xfrm>
          <a:prstGeom prst="rect">
            <a:avLst/>
          </a:prstGeom>
        </p:spPr>
      </p:pic>
      <p:pic>
        <p:nvPicPr>
          <p:cNvPr id="1126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585" y="3521895"/>
            <a:ext cx="2892425" cy="299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89866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Tree>
    <p:extLst>
      <p:ext uri="{BB962C8B-B14F-4D97-AF65-F5344CB8AC3E}">
        <p14:creationId xmlns:p14="http://schemas.microsoft.com/office/powerpoint/2010/main" val="2088665926"/>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03807" y="1089775"/>
            <a:ext cx="8410804" cy="5471446"/>
          </a:xfrm>
        </p:spPr>
        <p:txBody>
          <a:bodyPr>
            <a:normAutofit/>
          </a:bodyPr>
          <a:lstStyle/>
          <a:p>
            <a:pPr algn="just"/>
            <a:r>
              <a:rPr lang="es-CR" sz="2400" dirty="0"/>
              <a:t>Se puede descomponer la variabilidad total de la muestra en variabilidad dentro de los grupos y entre los grupos. </a:t>
            </a:r>
          </a:p>
          <a:p>
            <a:pPr algn="just"/>
            <a:endParaRPr lang="es-CR" sz="2400" dirty="0"/>
          </a:p>
          <a:p>
            <a:pPr algn="just"/>
            <a:r>
              <a:rPr lang="es-CR" sz="2400" dirty="0"/>
              <a:t>Se busca que la covarianza total, que es igual a la covarianza dentro de grupos más la covarianza </a:t>
            </a:r>
            <a:r>
              <a:rPr lang="es-ES" sz="2400" dirty="0"/>
              <a:t>entre grupos, sea lo más pequeña entre los grupos, y lo más grande dentro de los grupos.</a:t>
            </a:r>
          </a:p>
          <a:p>
            <a:pPr algn="just"/>
            <a:endParaRPr lang="es-CR" sz="2400" dirty="0"/>
          </a:p>
          <a:p>
            <a:pPr algn="just"/>
            <a:r>
              <a:rPr lang="es-CR" sz="2400" dirty="0"/>
              <a:t>Esto es, que todo se pueda explicar dentro de los grupos, y no entre los grupos.</a:t>
            </a:r>
          </a:p>
          <a:p>
            <a:pPr algn="just"/>
            <a:endParaRPr lang="es-CR" sz="2400" dirty="0"/>
          </a:p>
          <a:p>
            <a:pPr algn="just"/>
            <a:r>
              <a:rPr lang="es-CR" sz="2400" dirty="0"/>
              <a:t>Esto produce una separación correcta entre los grupos.</a:t>
            </a:r>
            <a:endParaRPr lang="es-ES" sz="2400" dirty="0"/>
          </a:p>
        </p:txBody>
      </p:sp>
      <p:sp>
        <p:nvSpPr>
          <p:cNvPr id="4" name="Título 1"/>
          <p:cNvSpPr>
            <a:spLocks noGrp="1"/>
          </p:cNvSpPr>
          <p:nvPr>
            <p:ph type="title"/>
          </p:nvPr>
        </p:nvSpPr>
        <p:spPr>
          <a:xfrm>
            <a:off x="755070" y="118015"/>
            <a:ext cx="10515600" cy="904117"/>
          </a:xfrm>
        </p:spPr>
        <p:txBody>
          <a:bodyPr/>
          <a:lstStyle/>
          <a:p>
            <a:pPr algn="ctr"/>
            <a:r>
              <a:rPr lang="es-CR" dirty="0"/>
              <a:t>Modelo matemático</a:t>
            </a:r>
            <a:endParaRPr lang="es-ES" dirty="0"/>
          </a:p>
        </p:txBody>
      </p:sp>
      <p:pic>
        <p:nvPicPr>
          <p:cNvPr id="12290" name="Picture 2" descr="Image result for discrimination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4157" y="1269079"/>
            <a:ext cx="2786361" cy="230830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discrimination analys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6131" y="4339390"/>
            <a:ext cx="3022412" cy="2266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11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92505" y="1361600"/>
            <a:ext cx="8406063" cy="4970961"/>
          </a:xfrm>
        </p:spPr>
        <p:txBody>
          <a:bodyPr/>
          <a:lstStyle/>
          <a:p>
            <a:r>
              <a:rPr lang="es-CR" dirty="0"/>
              <a:t>En notación matricial esto es equivalente a</a:t>
            </a:r>
          </a:p>
          <a:p>
            <a:endParaRPr lang="es-CR" dirty="0"/>
          </a:p>
          <a:p>
            <a:pPr marL="0" indent="0">
              <a:buNone/>
            </a:pPr>
            <a:r>
              <a:rPr lang="es-ES" dirty="0"/>
              <a:t>T = E + D</a:t>
            </a:r>
          </a:p>
          <a:p>
            <a:pPr marL="0" indent="0">
              <a:buNone/>
            </a:pPr>
            <a:endParaRPr lang="es-CR" dirty="0"/>
          </a:p>
          <a:p>
            <a:pPr marL="0" indent="0">
              <a:buNone/>
            </a:pPr>
            <a:r>
              <a:rPr lang="es-ES" dirty="0"/>
              <a:t>donde:</a:t>
            </a:r>
          </a:p>
          <a:p>
            <a:pPr marL="0" indent="0">
              <a:buNone/>
            </a:pPr>
            <a:endParaRPr lang="es-ES" dirty="0"/>
          </a:p>
          <a:p>
            <a:pPr marL="0" indent="0">
              <a:buNone/>
            </a:pPr>
            <a:r>
              <a:rPr lang="es-ES" dirty="0"/>
              <a:t>	T = matriz de covarianzas total</a:t>
            </a:r>
          </a:p>
          <a:p>
            <a:pPr marL="0" indent="0">
              <a:buNone/>
            </a:pPr>
            <a:r>
              <a:rPr lang="pt-BR" dirty="0"/>
              <a:t>	E = matriz de </a:t>
            </a:r>
            <a:r>
              <a:rPr lang="pt-BR" dirty="0" err="1"/>
              <a:t>covarianzas</a:t>
            </a:r>
            <a:r>
              <a:rPr lang="pt-BR" dirty="0"/>
              <a:t> entre grupos</a:t>
            </a:r>
          </a:p>
          <a:p>
            <a:pPr marL="0" indent="0">
              <a:buNone/>
            </a:pPr>
            <a:r>
              <a:rPr lang="es-ES" dirty="0"/>
              <a:t>	D = matriz de covarianzas dentro de grupos.</a:t>
            </a:r>
          </a:p>
        </p:txBody>
      </p:sp>
      <p:sp>
        <p:nvSpPr>
          <p:cNvPr id="4" name="Título 1"/>
          <p:cNvSpPr>
            <a:spLocks noGrp="1"/>
          </p:cNvSpPr>
          <p:nvPr>
            <p:ph type="title"/>
          </p:nvPr>
        </p:nvSpPr>
        <p:spPr>
          <a:xfrm>
            <a:off x="838200" y="215000"/>
            <a:ext cx="10515600" cy="904117"/>
          </a:xfrm>
        </p:spPr>
        <p:txBody>
          <a:bodyPr/>
          <a:lstStyle/>
          <a:p>
            <a:pPr algn="ctr"/>
            <a:r>
              <a:rPr lang="es-CR" dirty="0"/>
              <a:t>Modelo matemático</a:t>
            </a:r>
            <a:endParaRPr lang="es-ES" dirty="0"/>
          </a:p>
        </p:txBody>
      </p:sp>
      <p:pic>
        <p:nvPicPr>
          <p:cNvPr id="13314" name="Picture 2" descr="Image result for matrix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290" y="1273175"/>
            <a:ext cx="2234699" cy="223469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7139" y="442762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5354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8490" y="119467"/>
            <a:ext cx="11382231" cy="931411"/>
          </a:xfrm>
        </p:spPr>
        <p:txBody>
          <a:bodyPr/>
          <a:lstStyle/>
          <a:p>
            <a:pPr algn="ctr"/>
            <a:r>
              <a:rPr lang="es-CR" dirty="0"/>
              <a:t>Extracción de las funciones discriminantes</a:t>
            </a:r>
            <a:endParaRPr lang="es-ES" dirty="0"/>
          </a:p>
        </p:txBody>
      </p:sp>
      <p:sp>
        <p:nvSpPr>
          <p:cNvPr id="3" name="Marcador de contenido 2"/>
          <p:cNvSpPr>
            <a:spLocks noGrp="1"/>
          </p:cNvSpPr>
          <p:nvPr>
            <p:ph idx="1"/>
          </p:nvPr>
        </p:nvSpPr>
        <p:spPr>
          <a:xfrm>
            <a:off x="368490" y="1310185"/>
            <a:ext cx="11177516" cy="5418161"/>
          </a:xfrm>
        </p:spPr>
        <p:txBody>
          <a:bodyPr>
            <a:normAutofit lnSpcReduction="10000"/>
          </a:bodyPr>
          <a:lstStyle/>
          <a:p>
            <a:pPr algn="just"/>
            <a:r>
              <a:rPr lang="es-CR" dirty="0"/>
              <a:t>La idea básica del Análisis Discriminante consiste en extraer a partir de x1, . . . , </a:t>
            </a:r>
            <a:r>
              <a:rPr lang="es-CR" dirty="0" err="1"/>
              <a:t>xk</a:t>
            </a:r>
            <a:r>
              <a:rPr lang="es-CR" dirty="0"/>
              <a:t> variables observadas en k grupos, m funciones y1, . . . , </a:t>
            </a:r>
            <a:r>
              <a:rPr lang="es-CR" dirty="0" err="1"/>
              <a:t>ym</a:t>
            </a:r>
            <a:r>
              <a:rPr lang="es-CR" dirty="0"/>
              <a:t> de forma:</a:t>
            </a:r>
          </a:p>
          <a:p>
            <a:endParaRPr lang="es-CR" dirty="0"/>
          </a:p>
          <a:p>
            <a:endParaRPr lang="es-CR" dirty="0"/>
          </a:p>
          <a:p>
            <a:pPr marL="0" indent="0">
              <a:buNone/>
            </a:pPr>
            <a:endParaRPr lang="es-CR" dirty="0"/>
          </a:p>
          <a:p>
            <a:r>
              <a:rPr lang="es-CR" dirty="0"/>
              <a:t>Las funciones y1, . . . , </a:t>
            </a:r>
            <a:r>
              <a:rPr lang="es-CR" dirty="0" err="1"/>
              <a:t>ym</a:t>
            </a:r>
            <a:r>
              <a:rPr lang="es-CR" dirty="0"/>
              <a:t> se extraen de modo que:</a:t>
            </a:r>
          </a:p>
          <a:p>
            <a:pPr marL="514350" indent="-514350" algn="just">
              <a:buFont typeface="+mj-lt"/>
              <a:buAutoNum type="arabicPeriod"/>
            </a:pPr>
            <a:r>
              <a:rPr lang="es-CR" dirty="0"/>
              <a:t>y1 sea la combinación lineal de x1, . . . , </a:t>
            </a:r>
            <a:r>
              <a:rPr lang="es-CR" dirty="0" err="1"/>
              <a:t>xp</a:t>
            </a:r>
            <a:r>
              <a:rPr lang="es-CR" dirty="0"/>
              <a:t> que proporciona la mayor discriminación</a:t>
            </a:r>
            <a:r>
              <a:rPr lang="es-ES" dirty="0"/>
              <a:t>posible entre los grupos.</a:t>
            </a:r>
          </a:p>
          <a:p>
            <a:pPr marL="514350" indent="-514350" algn="just">
              <a:buFont typeface="+mj-lt"/>
              <a:buAutoNum type="arabicPeriod"/>
            </a:pPr>
            <a:r>
              <a:rPr lang="es-CR" dirty="0"/>
              <a:t>y2 sea la combinación lineal de x1, . . . , </a:t>
            </a:r>
            <a:r>
              <a:rPr lang="es-CR" dirty="0" err="1"/>
              <a:t>xp</a:t>
            </a:r>
            <a:r>
              <a:rPr lang="es-CR" dirty="0"/>
              <a:t> que proporciona la mayor discriminación posible entre los grupos, después de y1, tal que </a:t>
            </a:r>
            <a:r>
              <a:rPr lang="es-CR" dirty="0" err="1"/>
              <a:t>corr</a:t>
            </a:r>
            <a:r>
              <a:rPr lang="es-CR" dirty="0"/>
              <a:t>(</a:t>
            </a:r>
            <a:r>
              <a:rPr lang="es-CR" dirty="0" err="1"/>
              <a:t>yi</a:t>
            </a:r>
            <a:r>
              <a:rPr lang="es-CR" dirty="0"/>
              <a:t>, y2) = 0. Se supone independencia entre las reglas.</a:t>
            </a:r>
            <a:endParaRPr lang="es-ES" dirty="0"/>
          </a:p>
        </p:txBody>
      </p:sp>
      <p:pic>
        <p:nvPicPr>
          <p:cNvPr id="4" name="Imagen 3"/>
          <p:cNvPicPr>
            <a:picLocks noChangeAspect="1"/>
          </p:cNvPicPr>
          <p:nvPr/>
        </p:nvPicPr>
        <p:blipFill>
          <a:blip r:embed="rId2"/>
          <a:stretch>
            <a:fillRect/>
          </a:stretch>
        </p:blipFill>
        <p:spPr>
          <a:xfrm>
            <a:off x="3054779" y="2674961"/>
            <a:ext cx="5481939" cy="526870"/>
          </a:xfrm>
          <a:prstGeom prst="rect">
            <a:avLst/>
          </a:prstGeom>
        </p:spPr>
      </p:pic>
    </p:spTree>
    <p:extLst>
      <p:ext uri="{BB962C8B-B14F-4D97-AF65-F5344CB8AC3E}">
        <p14:creationId xmlns:p14="http://schemas.microsoft.com/office/powerpoint/2010/main" val="14804313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56674" y="1138990"/>
                <a:ext cx="11758863" cy="5598694"/>
              </a:xfrm>
            </p:spPr>
            <p:txBody>
              <a:bodyPr>
                <a:normAutofit/>
              </a:bodyPr>
              <a:lstStyle/>
              <a:p>
                <a:pPr algn="just"/>
                <a:r>
                  <a:rPr lang="es-CR" sz="2400" dirty="0"/>
                  <a:t>En general, </a:t>
                </a:r>
                <a14:m>
                  <m:oMath xmlns:m="http://schemas.openxmlformats.org/officeDocument/2006/math">
                    <m:sSub>
                      <m:sSubPr>
                        <m:ctrlPr>
                          <a:rPr lang="es-CR" sz="2400" b="0" i="1" dirty="0" smtClean="0">
                            <a:latin typeface="Cambria Math" panose="02040503050406030204" pitchFamily="18" charset="0"/>
                          </a:rPr>
                        </m:ctrlPr>
                      </m:sSubPr>
                      <m:e>
                        <m:r>
                          <a:rPr lang="es-CR" sz="2400" i="1" dirty="0" smtClean="0">
                            <a:latin typeface="Cambria Math"/>
                          </a:rPr>
                          <m:t>𝑦</m:t>
                        </m:r>
                      </m:e>
                      <m:sub>
                        <m:r>
                          <a:rPr lang="es-CR" sz="2400" i="1" dirty="0" smtClean="0">
                            <a:latin typeface="Cambria Math"/>
                          </a:rPr>
                          <m:t>𝑖</m:t>
                        </m:r>
                      </m:sub>
                    </m:sSub>
                  </m:oMath>
                </a14:m>
                <a:r>
                  <a:rPr lang="es-CR" sz="2400" dirty="0"/>
                  <a:t> es la combinación lineal de x1, . . . , </a:t>
                </a:r>
                <a:r>
                  <a:rPr lang="es-CR" sz="2400" dirty="0" err="1"/>
                  <a:t>xp</a:t>
                </a:r>
                <a:r>
                  <a:rPr lang="es-CR" sz="2400" dirty="0"/>
                  <a:t> que proporciona la mayor discriminación posible entre los grupos después de yi−1 y tal que </a:t>
                </a:r>
                <a:r>
                  <a:rPr lang="es-CR" sz="2400" dirty="0" err="1"/>
                  <a:t>corr</a:t>
                </a:r>
                <a:r>
                  <a:rPr lang="es-CR" sz="2400" dirty="0"/>
                  <a:t>(</a:t>
                </a:r>
                <a:r>
                  <a:rPr lang="es-CR" sz="2400" dirty="0" err="1"/>
                  <a:t>yi</a:t>
                </a:r>
                <a:r>
                  <a:rPr lang="es-CR" sz="2400" dirty="0"/>
                  <a:t>, </a:t>
                </a:r>
                <a:r>
                  <a:rPr lang="es-CR" sz="2400" dirty="0" err="1"/>
                  <a:t>yj</a:t>
                </a:r>
                <a:r>
                  <a:rPr lang="es-CR" sz="2400" dirty="0"/>
                  <a:t>) = 0 para </a:t>
                </a:r>
                <a:r>
                  <a:rPr lang="es-ES" sz="2400" dirty="0"/>
                  <a:t>j = 1, . . . , (i − 1). </a:t>
                </a:r>
                <a:r>
                  <a:rPr lang="es-CR" sz="2400" dirty="0"/>
                  <a:t>Lo que rige la cantidad de reglas o ecuaciones </a:t>
                </a:r>
                <a:r>
                  <a:rPr lang="es-CR" sz="2400" dirty="0" err="1"/>
                  <a:t>yi</a:t>
                </a:r>
                <a:r>
                  <a:rPr lang="es-CR" sz="2400" dirty="0"/>
                  <a:t>, es el total de variancia explicada por cada uno de las reglas.</a:t>
                </a:r>
              </a:p>
              <a:p>
                <a:pPr algn="just"/>
                <a:endParaRPr lang="es-CR" sz="2400" dirty="0"/>
              </a:p>
              <a:p>
                <a:pPr algn="just"/>
                <a:r>
                  <a:rPr lang="es-CR" sz="2400" dirty="0"/>
                  <a:t>Una cantidad excesivas de reglas podría sesgar el modelo, y muy pocas reglas podría no explicar el total de casos. Según las ecuaciones siguientes:</a:t>
                </a:r>
              </a:p>
              <a:p>
                <a:pPr algn="just"/>
                <a:endParaRPr lang="es-CR" sz="2400" dirty="0"/>
              </a:p>
              <a:p>
                <a:pPr algn="just"/>
                <a:endParaRPr lang="es-CR" sz="2400" dirty="0"/>
              </a:p>
              <a:p>
                <a:pPr algn="just"/>
                <a:endParaRPr lang="es-CR" sz="2400" dirty="0"/>
              </a:p>
              <a:p>
                <a:pPr algn="just"/>
                <a:endParaRPr lang="es-CR" sz="2400" dirty="0"/>
              </a:p>
              <a:p>
                <a:pPr algn="just"/>
                <a:r>
                  <a:rPr lang="es-CR" sz="2400" dirty="0"/>
                  <a:t>Las anteriores suponen una relación lineal para poder discriminar los grupos. Sin embargo, existen relaciones cuadráticas, y de otros tipos para tratar de mejorar la variancia explicada en los grupos.</a:t>
                </a:r>
              </a:p>
              <a:p>
                <a:pPr algn="just"/>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56674" y="1138990"/>
                <a:ext cx="11758863" cy="5598694"/>
              </a:xfrm>
              <a:blipFill rotWithShape="1">
                <a:blip r:embed="rId2"/>
                <a:stretch>
                  <a:fillRect l="-674" t="-1525" r="-829" b="-2397"/>
                </a:stretch>
              </a:blipFill>
            </p:spPr>
            <p:txBody>
              <a:bodyPr/>
              <a:lstStyle/>
              <a:p>
                <a:r>
                  <a:rPr lang="es-CR">
                    <a:noFill/>
                  </a:rPr>
                  <a:t> </a:t>
                </a:r>
              </a:p>
            </p:txBody>
          </p:sp>
        </mc:Fallback>
      </mc:AlternateContent>
      <p:sp>
        <p:nvSpPr>
          <p:cNvPr id="4" name="Título 1"/>
          <p:cNvSpPr>
            <a:spLocks noGrp="1"/>
          </p:cNvSpPr>
          <p:nvPr>
            <p:ph type="title"/>
          </p:nvPr>
        </p:nvSpPr>
        <p:spPr>
          <a:xfrm>
            <a:off x="368490" y="119467"/>
            <a:ext cx="11382231" cy="931411"/>
          </a:xfrm>
        </p:spPr>
        <p:txBody>
          <a:bodyPr/>
          <a:lstStyle/>
          <a:p>
            <a:pPr algn="ctr"/>
            <a:r>
              <a:rPr lang="es-CR" dirty="0"/>
              <a:t>Extracción de las funciones discriminantes</a:t>
            </a:r>
            <a:endParaRPr lang="es-ES" dirty="0"/>
          </a:p>
        </p:txBody>
      </p:sp>
      <p:pic>
        <p:nvPicPr>
          <p:cNvPr id="5" name="Imagen 3"/>
          <p:cNvPicPr>
            <a:picLocks noChangeAspect="1"/>
          </p:cNvPicPr>
          <p:nvPr/>
        </p:nvPicPr>
        <p:blipFill>
          <a:blip r:embed="rId3"/>
          <a:stretch>
            <a:fillRect/>
          </a:stretch>
        </p:blipFill>
        <p:spPr>
          <a:xfrm>
            <a:off x="4516460" y="4031791"/>
            <a:ext cx="3520636" cy="1271729"/>
          </a:xfrm>
          <a:prstGeom prst="rect">
            <a:avLst/>
          </a:prstGeom>
        </p:spPr>
      </p:pic>
    </p:spTree>
    <p:extLst>
      <p:ext uri="{BB962C8B-B14F-4D97-AF65-F5344CB8AC3E}">
        <p14:creationId xmlns:p14="http://schemas.microsoft.com/office/powerpoint/2010/main" val="3227951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368490" y="119467"/>
            <a:ext cx="11382231" cy="931411"/>
          </a:xfrm>
        </p:spPr>
        <p:txBody>
          <a:bodyPr/>
          <a:lstStyle/>
          <a:p>
            <a:pPr algn="ctr"/>
            <a:r>
              <a:rPr lang="es-CR" dirty="0"/>
              <a:t>Extracción de las funciones discriminantes</a:t>
            </a:r>
            <a:endParaRPr lang="es-ES" dirty="0"/>
          </a:p>
        </p:txBody>
      </p:sp>
      <p:sp>
        <p:nvSpPr>
          <p:cNvPr id="5" name="AutoShape 2" descr="data:image/jpeg;base64,/9j/4AAQSkZJRgABAQEAYABgAAD/2wBDAAgGBgcGBQgHBwcJCQgKDBQNDAsLDBkSEw8UHRofHh0aHBwgJC4nICIsIxwcKDcpLDAxNDQ0Hyc5PTgyPC4zNDL/2wBDAQkJCQwLDBgNDRgyIRwhMjIyMjIyMjIyMjIyMjIyMjIyMjIyMjIyMjIyMjIyMjIyMjIyMjIyMjIyMjIyMjIyMjL/wAARCADfAe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kLAAk9BSk4Fcz45Al8LyQMXCS3lnE+xipKNcxKwyOgIJH40AdLu56UtcsPh94XbBOl8/wDXxL/8VTv+FeeFv+gX/wCTEv8A8VQB0+aTd7GuY/4V54W/6Bf/AJMS/wDxVV5/hx4ca5tnjszHHG5MiCeX96u0gA/N2JB/CgDsM0VzH/CvPCx/5hf/AJMS/wDxVH/CvPC3/QL/APJiX/4qgDp6K5j/AIV54W/6Bf8A5MS//FUf8K88Lf8AQL/8mJf/AIqgDp6K5j/hXnhb/oF/+TEv/wAVR/wrzwt/0C//ACYl/wDiqAOnormP+FeeFv8AoF/+TEv/AMVR/wAK88Lf9Av/AMmJf/iqAOnpC2K5n/hXnhb/AKBf/kxL/wDFVVvvhv4duLfy7e0a2k8yN/MSaQnCuGZfvdGAKn60AdgD7Ypa5cfD3wueP7L/APJiX/4qg/D3wsBn+y//ACYl/wDiqAOozRXIxeB/B88kscdhG7xNtkVbqQlDjOCN/B+tT/8ACvPC3/QL/wDJiX/4qgDp6K5j/hXnhb/oF/8AkxL/APFUf8K88Lf9Av8A8mJf/iqAOnormP8AhXnhb/oF/wDkxL/8VR/wrzwt/wBAv/yYl/8AiqAOnormP+FeeFv+gX/5MS//ABVQXnw38NT2NxDDZNBLJGyJMs8pMZIwGHzdR1oA60Nk4waWuVj+HnhkRosmnmRguCxnk+Y9z96n/wDCvPC3/QL/APJiX/4qgDp6TPsa5j/hXnhYf8wv/wAmJf8A4qs7WPCOhaNb2d/p1m1vdJqNkqSLPJnDXMSsMFjwVYg/WgDuaKRQQOTk0pOBQAhYAEnoKN3PSua8cgS+F5IGLhJbyzifYxUlGuYlYZHQEEj8aYPh94XbBOl8/wDXxL/8VQB1NGa5j/hXnhb/AKBf/kxL/wDFUn/CvPC3/QL/APJiX/4qgDp93saXNcfP8OPDjXNs8dmY443JkQTy/vV2kAH5uxIP4VZ/4V54WP8AzC//ACYl/wDiqAOnormP+FeeFv8AoF/+TEv/AMVR/wAK88Lf9Av/AMmJf/iqAOnormP+FeeFv+gX/wCTEv8A8VR/wrzwt/0C/wDyYl/+KoA6eiuY/wCFeeFv+gX/AOTEv/xVH/CvPC3/AEC//JiX/wCKoA6eiuY/4V54W/6Bf/kxL/8AFUf8K88Lf9Av/wAmJf8A4qgDpi2KAfbFcfffDfw7cW/l29o1tJ5kb+Yk0hOFcMy/e6MAVP1qyPh74XPH9l/+TEv/AMVQB1FGa5c/D3wsBn+y/wDyYl/+KqGLwP4PnkljjsI3eJtsirdSEocZwRv4P1oA66iuY/4V54W/6Bf/AJMS/wDxVH/CvPC3/QL/APJiX/4qgDp6K5j/AIV54W/6Bf8A5MS//FUf8K88Lf8AQL/8mJf/AIqgDp6K5j/hXnhb/oF/+TEv/wAVR/wrzwt/0C//ACYl/wDiqAOnpA2TjBrkrz4b+Gp7G4hhsmglkjZEmWeUmMkYDD5uo61JH8PPDIjRZNPMjBcFjPJ8x7n71AHVUVzH/CvPC3/QL/8AJiX/AOKpP+FeeFh/zC//ACYl/wDiqAOnz7GlrhtY8I6Fo1vZ3+nWbW90mo2SpIs8mcNcxKwwWPBViD9a7hQQOTk0AUNa1AaVpU94YzJ5YGEGeSSAM4BwMkZODgZNcJPqU1/8OriWO4N/dRa6qhpCYw5GpDYuSDtXbtAxnA+leksCRx1rmPGFtDbeGtsMSRq2pWbsqqACzXkTMfqSST6k0AdBZvPJbxPcxCGdkBkiV94jbuN2Bu5zzgVZpoGD2p1ABSEZpaKACiiigAoopGIUEntQAtJmk3Csm68SaRZ3N5b3F/FHLZwC5uFYkeXEf4j7UJNuyA180McKTWR4a1yLxHocGqwW1xbxTliiTrtYqCQGxk8HGR7EU/W5rt9NltdKvLS31WdD9k+08qSME/L1Ix6Zxn8KdnezA0g3IqL7TEbg2/mp523f5e4btueuPT3rN0XRRpC3Uj3VxPPeSie4MsrOofaAQgP3V46f4VUv/Dry+KbHXbC5S1nUeXekx7zcw4+VOuFwe4GeMZxSSjzWuB0gPNB5GKYGA5PGBzTUuYJJJI45Ud422uqsCVOM4Pocc0tQKtjotjp17fXlrAI7i+kEly+5iZGA2g8k4wBjA4rQpM0m9fWnuA49KaDk0E7l471m6ZFq8d5fnUZ7aW3abNmsKEMkeOj56nNAGpRRRQAUUUUAFFFFACN901y3jKW9WHTIobWOW0fU7P7ROZtjRYuoduFwd+TkHkY4PNdURkVg+LM/2Rb/APYT0/8A9K4aAN6s/WtQGlaVPeGMyeWBhBnkkgDOAcDJGTg4GTWhTWBI460AebT6lNf/AA6uJY7g391FrqqGkJjDkakNi5IO1du0DGcD6V6FZvPJbxPcxCGdkBkiV94jbuN2Bu5zzgVz/jC2htvDW2GJI1bUrN2VVABZryJmP1JJJ9Sa6cDB7UAOooooAQjNLRRQAUUUUAFFIxCgk9qTcKAFzRmsi68S6PZ3N5b3N/FFLZwC5uFYkeXEf4j7UnhrXIvEWhwarDbXFvFcFiiTrtYqCQGxk8HGR7EU+WVr2A2GOFJpobOKzdbmun02W10q8tLfVZ0P2T7TypIwSdo5Ix6Zxn8Ki0TRhpK3UjXVxPPeSiecyys6h9oBCA/dXjp/hSaVrtgaX2mI3Bt/NTztu/y9w3bc9cenvU461zd/4eeXxVZa5p9ylrOgMV6xj3m5i/hTOcLhucgZ/CuhVgBk8cfWm0lsA88jFULHRbHTr2+vLWAR3F9IJLl9zEyMBtB5JxgDGBxVpLiGSV40lR2jO1wrAlTjOD6HHNS5pagLQelN3r60E7l470WAAcmnVl6ZFq8d5fnUZ7aW3abNmsKEMkeOj56nNalABRRRQAUUUUAFI33TS0EZFAHK+Mpb1YdMihtY5bR9Ts/tE5m2NFi6h24XB35OQeRjg811VYPizP8AZFv/ANhPT/8A0rhreoAK5vxv/wAi4v8A2ELH/wBK4a6Sub8b/wDIuL/2ELH/ANK4aAOj70tJ3paACiiigAoooPSgApkhwhJBOOemaXdXP6x4jaPT9SOhW6avqVg6JLYxyhWBJHBJ6fKSacU27IDG0rXPDHh/wzL4haS8s7TVLqScpfBzKZTuBUJyQTsOAOtdA1xo19o51OdLZrG7tVd5biMBXhYZAfcOmD0NU7/TNNPiVNT1LUdyxWu5dPuJF8mMo277QEPR16bxyB3rgPGPxFsr3UGsrG5WfQbFYpdUkghWUyAybDDh/lKEOuWGevWumnRdRrlJbsdvpnjPTdRubO30vT76a1muZLZbqO3AgTy0DbtxP3CDhSPT847PR7+28ZRTXtuNTgjFxNb6nMyK9mZCB9nRBzjaPvH1I4pLu2vo/EuhfYJodP8ADFnCXbyZVRZnOEjiKf3cEEY4z74qrJ4uuJNb1HT5LbUbJHt4Y7eaa2TbBKxlBkb5uVJVT3+6alx0vHa2oNpLU6PUbybUNN1C30C+tP7TgPlgyHesUnBw4HPSsnSdb16O2i1LxNa2GlWC2gNz5k/7yOfzCozgbdrLtI54ziqF2mq+HdLsYdG/sjUPEVw4lvlkC28moKqneygYG7JXk9s1u67faXB4dWTxLaRtazNFHLbyQ/aF3sRgEAHIDY59hU2Sirap/eCaYnhfUZ9Ri1Q3GpWd+0GozQBrVCohVcYjbPVwDzjjnvWhp+jadpd1e3VnbLFPfy+bcuCSZHxjPJ+tc74ns9bl+2WulxSWunLafahPp8oiupLpHDCIDptZQOcH3z0M1vceMtR8LGcW+nadrMkoeOGZndEhJB2uQDh8Ej0yO1S4XXMnuUbmva3BoGizalcQ3M0URUGO3i8x2ywUYXjPJ/Km6vpZ1ZLULfXdoba5juM20mwybedjccqc8itEc8ZB44NO2/Ljjrms01sgEB+bvUlZNv4esrbxFda5H5v2y5hSCTLnZtXphexrWoYBRRRQAUUUUAFFFFABWF4s/wCQRb/9hPT/AP0rhrdrC8Wf8gi3/wCwnp//AKVw0AbtFFFAHN+N/wDkXF/7CFj/AOlcNdH3rnPG/wDyLi/9hCx/9K4a6CWVIVDOwUEhcscDJOAPxJAoAkopquG9c/SnUAFFFFABRQelN3UgEkOEJIJxz0zXD6Vrnhjw/wCGZfELSXlnaapdSTlL4OZTKdwKhOSCdhwB1rZ1jxG0en6kdCt01fUrB0SWxjlCsCSOCT0+Uk1Ff6Zpp8SpqepajuWK13Lp9xIvkxlG3faAh6OvTeOQO9bQj3AuNcaNfaOdUnS2awu7VXeW4jAV4WGQH3Dpg9DWXpnjPTdRubO30vT76a2muZLVbqO3AgTy1B3bifuHOFPsfx4jxj8RbK91BrKxuVn0GxWKXVJIIVlMgMmww4f5ShDrlhnr17V2V1a3yeJdC+wTRad4Ys4S7eRKsazOcJHEU/u4IIxxk+uK2dHkS5+t7f13JTuLZ6Pf23jOGa+gGpQRrcTQanMyq9mZCB9nVByRtH3vQkcVr6lezX2nahBoV/ZjU4D5eZSHSKTg4cDnp2rnJfFeoTa9eadHY39qskUEUEk0CgW7u0qmQ4JyDtXGeMrzxzVTV9L1DSLW2j0/+ztT1u5k826tJylub5FU72wuNzZI5bIHPGcVk4z51FrX8CZSeyRa07xfrKW0d7rVha29slqBcpHOGkiuA+3DN9wKwwQM5BOOa2fCWqzaraX801/a3hS9ljT7PGUECDaVjf1cAjJHHOOcU7WbrSLLw3E3iCzhFpMYont2g89A7EYXABBAbHPTgGuZu7bW2h1PSNPWS3srSNrhZ7GYR3Uk6uGSIZ42svGSD0I6cHK7lNXsk7mV5xmlLqdtp+jadpl1e3VnarFPfy+bcuCSZHx15P16Uuva3BoGizalcQ3M0URUGO3i8x2ywUYXjPJ/KsOCfxlqHhYzi307TtZklDxxTMzokJYHa5wfnxkccZHaurHPGQeOD60SXK/eZ0XvqZ2r6WdWS1C313aG2uY7jNtJsMm3nY3HKnPIrSB+bvS7flxx1zWZb+HrK28RXWuR+b9suYUgky52bV6YXsaNxmtRRRSAKKKKACiiigAooooAwvFn/IIt/wDsJ6f/AOlcNbtYXiz/AJBFv/2E9P8A/SuGt2gArm/G/wDyLi/9hCx/9K4a6MkDrXN+NiD4cX1/tCx/9K4aAOk70tNDA9KdQAUUUUAFIehpaa4yPagDJ0y51ebUNSTULOCC1jmC2ckcoZpkxyzD+HnI/P2zj61baPHruk2Ud3caXqN9ei7zZIUa8MKklJWA5UqeQx5xU2mapqtpqtvoutQNc3lwJZlu7WEi3WMN8qMSch8e1a2uarY6BpU+q6i5S2thueQIXKgkDIAGe4q9pAcld+Az4rjNx4sEcV/FJJDHPpkzp5lsTwrg+uTn8PpWjqug38Oo6Bc6LdW9lp2msyXlpI5SKSDAHQDBKAZXOAPUVsakdWmispNGe0ANxG1z9qDc2/8AEEwPvYxjP6VgWuvS61q+seGtc8PXlvbqsxjnILQ3FuG2Z3DBDNycDt3raNSpJb6Lp2JsjmddE39g6vpPjC5OpiS2k1O2uo4vJtIAvEcYkX5ix+h4bA3U5Lqw1zUtN1LVUudHXT4bdZNQT5LfUDIqN5PzDc68jGeR83Fdjpmm6D4j8LaO0emyDT7do57OCcMrwtHwhIznI9ycgn1rcutOtdQgEF5awXEIYOI5ow65B4ODxkdQe1N4iKXK0DipKz2PPvFuhR6K9trUqxtpulSx3ULM7GWB92GA7mMgqcZ6jpiuh8IeIJNatJXu7qxmdpmeEW2cLCcbAd38XqRkV1Hl5JyB+NYreFdIWGRLezitCZDKJLdQjBzySCPWuNtxhaBz+xnTd6b07GjqEl1Dp1xNYQJcXaRMYIXbaJHxwpbsCcVh3yeLb6w002L6dps8sDi+Eu6UwyFPl8vAw2G65xxRLqOoaEpjvlW7hwRFcLw2cdHH9RW1YXsV7brLC6PxhtvQHHSpp14t26lwxEJy5L2fYo2F1rMGr22mXdobm3TT1kn1RSEV7gMFKBO2cFvxxW7mmBgeRTJJ0idVdgGfhQSOfp+tavU3V27E+aC2KrT3UFsm+4mjgTcFDu4UZPQc96jvUkubKeK3uDBK0bKkwUMY2xw209SODg0nuC11Lu72pGcKCTWAza1p9lpcESJqNwHiivJ2Ii+TGHkC9Oo6flmrWuWFnq2h3VrqDMtm8eZWVypCjnOR9KVy+Sz3NUOD0NLu9qwLdW1O40vU9N1XOmLCxMKrlbgEYQljzxg/5zVm7l1RNWsxbwQNp7b/ALVI74dDj5No788H607hy62Rrbh70BgTWVquljVo7RTdXEH2e5S4BhcqX2H7reqnuK0lHTPahE9CSsLxZ/yCLf8A7Cen/wDpXDW7WD4sYf2TbjPP9p2H/pXDQI3qKKQkDrQBznjf/kXF/wCwhY/+lcNaWvaWut6Fe6a7mMXULRiQDJjYj5WHuDg/hWb42IPhxfX+0LH/ANK4a6BiGXGeKAOe8FeJv+Ep8OQ6hJCbe5SR7e5hJyY5UJDD+R9sgdq6JXBr5l+K41Dw94v1fTbe4ng0nU2W+a3hdlSR3UK5fpn5lY45HI4rdt/jjJp/hLTbC1097rVYLdYp7i6kIiyo2hhg7nJA56YOeTXdDLq1SEZUve5u3T1J50nZnv4YEZHQ80Zrx/4dfFWO/wBN1iXxZqttDLbzq8bbQgMbjARFHLYKnpk/N1ruPCPjnR/Gj339km4K2bqrGaPZvDZ2uoznadp6gHjpXNVw9Wk2pLYaaZ1B6dKyNMudXm1DUk1CzggtY5gtnJHKGaZMcsw/h5yPz9s6rDI9q5jTNU1W01W30XWoGuby4Esy3drCRbrGG+VGJOQ+Pas4q6YyHWrbR49d0myju7jS9Rvr0XebJCjXhhUkpKwHKlTyGPOKzrvwGfFcZuPFgjiv4pJIY59MmdPMtieFcH1yc/h9K63XNVsdA0qfVdRcpbWw3PIELlQSBkADPcVHqR1aaKyk0Z7QA3EbXP2oNzb/AMQTA+9jGM/pWkKso2cNPMTMfVdBv4dQ0C50a7t7HTtNZkvLWRykUkGAOgGCUAyucAZzkVyWuCf+wdX0rxfdHUle2k1S2u4ovJtYAhxHGJF+YsfTBODgbutdNa6/NrWr6x4b1zw9eW9uqzGOdgWhuLcNszuGCGbk4HbvV3TNN0DxH4W0dk0yQadbtHPZwXAZWhaPhMjOcj3JyCQc5rVVXTs59BWORttQtNV1XS9WvvtWiNpsFur6jCfKt78yKjCD5hudOQVB6ZbgZqz8Sra+tb2y8SG3sJ9O0hopACzJPHL5oDHcOse0jK55IHBxg+g3en22ow+Te2kFzEGDrHNGHUEcg4PGQeh7VYMYbORn61McQlNSS26A4uxzfg7V5/EGjzX815YXcclw/wBnks1bAj/gDhgDvHftzRqz3Omaw9zZQpNNdWrxwxO+0STICUBJPfpmtix0yx0tZlsLSG3E0pmkEShQznqTjvWd4lkjS0hkDqk8M6yRZP3sHkf985rkxMor30rJaowxLSp81/hsyvep4tvrDTjZNp2m3EsD/bhNmVoZCny+XgYba55zj61csLrWYNYttLu7Q3NumnrJPqoIRXuAwUoE7ZwW/HFaFjeRXdsksbKxIGQOgOOn0q2CK0U1JKy0OiLTV0OzilzUMs6RMquwDPwoJHP09aZPdQWyb7iaOBNwUO7hRk9Bz3pDs9PMslsUbvaqV6klzZTxW9wYJWjZUmChjG2OG2nqRwcGsxm1rT7LS4IkTUbgPFFeTsRF8mMPIF6dR0/LNK5Sjc32cKCTQHB6GsrXLCz1bQ7q11BmWzePMrK5UhRznI+lVrdW1O40vU9N1XOmLCxMKrlbgEYQljzxg/5zRcOVWuzf3e1G4e9ZN3LqiatZi3ggbT23/apHfDocfJtHfng/Wl1XSxq0dopuriD7PcpcAwuVL7D91vVT3FAONtzVDAmlqNR0z2qSmSYXiz/kEW//AGE9P/8ASuGt2sHxYw/sm3Gef7TsP/SuGt6gCrfwNc2kkSXEtuzDHmxY3L6kZBAPvjiuG1a3vrDwLcws814U1S1aziu7kmXy/tUOxJHILcnJycsFIByQa7y8s4L+1ktbqGOa3lXbJFIMq69wR3B9K5TxJo2naN4UW30yxtrOD+0bFjHBEEUsbqEEkAAZwAM0AdVZtNJbxPcRLFOUBkjD7wjY5GeM455xVikAwaWgAooooAKKKKAGbDnPFDxiRdrKGB6gjg0+igBgQ9+aQRkHtUlFFgGKuMZxxxTsc5paD0pWASmNnHFOJAHNMdwFJ7UaC21Zz+qLf3uuw6Z+5XTpIPMkkDHzgyt0HGMH5efrTrjQXhlN1pU32afHKf8ALOTH94dj70tvd29tbXeu30qxQMMrI5wFhXO38Dkn/gVWEvb+bWYBFbwvo723mfad/wAxkJ4AHcYOc9KwVOMk292ZKgqq55L0M7RNUnsEFhr1y7Xu5itxKioki5OACOCQPpUXjWy0e9tILrUtQewe0bfBdQzFHjJIBxj14FVr7xK114it9An0GUrPO6rNNIqo8SKCZE7nBweg/OsK10pdWmk1eLT7bULfT7lobLNwzOUQ5HI6gNztOemMdjn7SVNW3X4nRThWw8lOsrx7rfyOm8ZSq2j2sC6U+rSXFxGkKgfKrAgiRmx8o9+meOhNZGq6r/wjdtpmnpqmqX0tmXuLiaIxuZFU8pKWPH3xj2HrgjY8Ky6dY2lvpVtHNG7xyTSrKxfynDLuQlsHGX44xwe9Z+raB4ZHi2Oa9UG5vraUvaLGWE+MMzkjODgY688CtW3KPNE7MPOmmozTcdX6/wCRft7G81Syttb1FzpurR2k0aiOQvDCHPDlTwSAqn+fbFvRb27uttlMn260Fqh/tQFdly54YBB2/Gm6BJNq8N1fNMJNJukQWtnLb7HhUAq6v1zk9vatu2s7extEt7aGOC3iXCRxqFVR6Adq0SMKkkm0x8EMVvCkMESxxIMKiLhVHsBVXWNNi1rSbrTrhpVinQo5jba2PY/hWPcTau2mPaXF5Yadq087JZsv7wNGGB+6cfMVz+dbEep2i6hHpb3EZv2h8/yQMEoDgtjsM1V76Gbg467kenX/AJ97d2H2O7jFkVQTzD5ZsjqpySceprUHUU0L/k05RimkRLV6IcTwa5bxjLeJDp0UNqklrJqdl9omM20xYuoduFx82TkHkY6811JNYPisD+yLbr/yEtP/APSuKgDfqrfwNc2kkSXEtuzDHmxY3L6kZBAPvjirVQXlnBf2slrdQxzW8q7ZIpBlXXuCO4PpQBwmrQX1h4GuYWaa8KapatZxXdyTL5f2qHYkjkFuTk5OWCkA5INdzatM9tG9xEsU5QGSMPv2tjkZ4zjnmuW8SaNp2jeFFt9Msbazg/tGxYxwRBFLG6hBJAAGcADNdgBQB438ftEafR9M1qMAmzmaCRcdVkxg/gygf8CrwJlcn5mIUnC57/59PevsLxpoieIfB2qaY67mltyY8cHzF+ZOf94Cvj4SfIB904+ZVHXpwe+PbpX0uSVm6bpPZedl/wAExqLW5JZxwS3cMMkn2eN5FR5iu7ywTjdjqcDnt0r6j8BfDmx8DPNcRX9xd3dxGqSMwCR4zkYQdOc8knrXyuQzIVwADkegH+fau3sfEPjvxXq1k1pLf6k1hJHIlvB+7hBTBG/GFyccliTz+Fb5lQr1aatK0Lei+XViptI+qgcjuKTYc54pEOT0Ix6/QVJXySNxkiB12sAynqCMg0BOOeaeaaWA60WAYFOe1KoxjI6DFNMqohZjgDqTxisuTW0mbZp8T3jE43RY2D6t0/LNJySIlNR3NfeM1RutYtbaXyizSTf88Yhuf8h0/GqosL+75vrry4+8VsSo/Fup/DFXreyt7KPy7aKOJc5wq4yfU+pqfelsTzSltoUiNUvSHXZZRZ/ixJKfw+6v61Vj0m4i1kqYIZbB7UiS6llZrgyk42jIwExzwRz2rfXB5zx2qvqF7b6dZyXl1KsVvCC8jt/CPWj2ae5Uaa7XuZ3h6VjYSWrk+ZayNCc45APH6YqfRLXULLT1h1K+F9chm/fCMJkEnAx7Dis+3kaDxNugZGtdRtxMGz/EoABXtyCPyqlL4wu18UW+inRZkaa4dFmllAV4kGWdecnk9P68VnRmlCz6aFYSlUnBwir8u/ov+ATeNbDR7y2hn1PUH0+SzPmw3MMpSSLJUEjHPPApvjKVDpFrbrpT6tLcXEaQqB8qsDkOzfw4Hfpk46E1mPBZeKY77XZdHt72406V00/yZyfPEfKhgOBluxFbPh9LTSLW00lYpYZJYGunjlm83yiWXchOecF8ZAxwfWtE9TtsqcY7uS6GFquq/wDCOWum6emqapfS2Ze4nmiMbmRVPKSljxneMew9cEa9vY3mqWVtreoudN1aO0mjURyF4YQ54cqeCQFU/wA+2KGr+H/DC+LY5b1Qbi+tpd9oIywnxhmckZwcDHB9BWxoEk2rw3V80wk0m6RBa2ctvseFQCrq/XOT29qUU76l1JU/ZJwWvVv8h2i3t3dbbKZPt1oLVD/agK7LlzwwCDt+NbkEMVvCkMESxxIMKiLhVHsBTLazt7G0S3toY4LeJcJHGoVVHoB2rAuJtXbTHtLi8sNO1aedks2X94GjDA/dOPmK5/OtFojktzvR6GxrGmxa1pN1p1w0qxToUcxttbHsfwqPTr/z727sPsd3GLIqgnmHyzZHVTkk49TUkep2i6hHpb3EZv2h8/yQMEoDgtjsM1eC/wCTTtcl6LlaHDqKcTwaaoxTiaCEct4xlvEh06KG1SS1k1Oy+0TGbaYsXUO3C4+bJyDyMdea6qsDxWB/ZFt1/wCQlp//AKVxVv0DCub8b/8AIuL/ANhCx/8ASuGukrm/G/8AyLi/9hCx/wDSuGgDo+9LTQwJ4p1ABRRRQAUUUmRjrQAtFN3j6fWlDAmlcBaKKKYBQelFB6UAVb2E3VnNAJZIvNjZPMjbayZGMqexHauc1+ZtF8Kw6fHeb7uZEsoJruQsXcjbudgC3J6nnrXUlhnH51kWiC/1We7cbo4f3MOfUffYfU4H/AayqaqyInLaL6lLU9Z0uwu00bVLZltZoFxPLCGtmJbaIsnq2RnGOlZGl6bIvjHU1fVdQkmto/8AR4/KMdrBHIvyqAPlYgAenSun17Rv7a077KLqa2YSJIJYcbgVYHvmpzdWa3q6e08Zu2iMggLfMUzgnHXGTTUXszrjUjCFoL+u5wEeiR2mp6Hpj3sReZpbwalDIBPNOG3SRqOSEZR82Dg4/A6+p2Vxo2h3Gi6edSurrUGuWhuEYKLZ2BdQWyCq5OAR79K1Z10Twlo4mW02W1o+VWNGldTI2Dgcnkn8s9qoeHbK7fxDqmr6oBBeXBMFtB5nK26NwcA85Jzn396VtbG7qykueWy/F/0zkYNBZb/91Lpt5q00wjnjn2ebbSMqvIyPjLsmCQeTyT1Nen2Fl9k0+3tnnlupIECfaJzudzxkk+prK1jw/Ld6rp19ZLZxPBLI08jxfvCrptYowGQ2ABn2HYYqXwpb6hZaSbLUIpUa2lkiheabzXniB+WRj2Jz0ohHlZFer7SKlfXsX9M0q00eCaKziMaSStM2XLZZuvWrkc0byGNXUuuCyhuRVBNWSTXZtKFvcrJFCs3nFMRMCcYDZ5PtipYNJsoNXudUigC3tyipNLuJ3KvQYzgflWvkjlt/NuSz6daXM0E9xbRSy2zF4HdQzRsepUnkVItvF5/nCNPNC7d+0bgM5xnrjPOKmP3Tis2xg1OPVL+S7uYZbN2Q2kaphowF+bce+TQLdbmktKeKAKD0oEVr0XJsrgWZjF0Y28ky52b8fLuxzjOKwdbW7Xwxp4vzCbsX+necYc7N/wBqhztzzjOa6Ug4rE8V/wDIGt/+wnp//pXDQF9LG9RRRQBzfjf/AJFxf+whY/8ApXDXR965zxv/AMi4v/YQsf8A0rhro+9ACMPlNfI3xF0T/hHvH2qWYQJDLK11b4GFEch3YAHoSy/8B9K+uj0rwr4+aKsUmk69GHDNm0l2jCnGXQE9v+Wn1/CvRyut7LErz0IqK8Txuwmis9Vtbq6hS5ghmRpIJPuyqDkqQD3AxivsvT7azt7CGKwt4be2CAxRxRhFVTyMKMY/KvKfgbp+gXfh6S9Gm2x1m0uWikuJBvkwRlGXOdnysV+XGdpr2DoBzkVWa4lVq1kmraasIKyHAYxxj+lG7iqF3q9rbP5RYyT9ooxub8hVYf2tf9ksY+xbEkh/D7q/rXke0V7ITqK9lqzRur63s4y9xMka9txxk+3rWd/aN7enbY2pVMf6+6BRT/ur94/jip7XRbW2m88h5pz1mmYu34E9B7DArQCkdMUWm9xcs5b6IyE0QXDq+ozNdsOQjcRqfZRx+eTWukSooCqABwBjpTgOetOqlBIuMIx2G4wKr3tu11ZzW6zSQmWNo/MiO10yMblPYjrVk9KYzAnFUUczrN3P4c8L29vaXqtft5VpazX2+QSSEgZkZQWyRnn1qTVte022vU0nWLZhbzwhmmmiDWzszbfKJJPzcZxjGK6B40cDcqnHIyOnvWbr2jf21p32b7TNbMJUlWSLG4FWBA57VMk3sa05QbSkcUbaay8SajcyanezS2LRtHGYDHbW0EnG2MZ2lgNvp0quNLisb7StOF0s8wZ7xr60lAuppy2541TJKoy9cEDA5Pr6DNcWLXY0yWaJrmWIv5DEbimcE49M1Quv7J8LaOblrY+TbN8uxGmkQudvGctjn8vYVzypPmcr7hGVV1Hyac1v8jnbi01bTdLk0u2jvpDfvcywsjgtExBZQ8gI8tckKNue/NYseiu+ogxy6XdatNMEnilEay2sjKrSMjY+dkwWB5bB75rrPD1ldt4i1LV9VUQXlwTb21vuGUt0bg+5JOc/41c1jw/Ldanp17ZLaRPBK7TyPF+8KOm1ijDkNgDn2HpiqVLqdMJ+zlaTu318/wCtDVsLL7Jp9vbPPLdSQoE+0Tnc7nAySfU0mmaVaaPBNFZxGNJJWmbLlss3XrVDwpBqFnpBstQikRraWSKF5pvNeaIH5ZGPYnPSriaskmuzaULe5WSKFZvOKYiYE4wGzyfbFbrY5ZqXM0ndIvxzRvIY1dS64LKG5FRT6daXM0E9xbRSy2zF4HdQzRsepUnkVFBpNlBq9zqkUAW9uUVJpdxO5V6DGcD8qvn7pxTI0WxCtvF5/nCNPNC7d+0bgM5xnrjPOKmWs2xg1OPVL+S7uYZbN2Q2kaphowF+bce+TWmBQDXmB4qtei5NlcCzMYujG3kmXOzfj5d2OcZxVk9KaQcUC63Oa1tbtfDGni/MJuxf6d5xhzs3/aoc7c84zmuorB8V/wDIGt/+wnp//pXDW9QNu7uFc345G7w1tyRm/sRkHBGbqLkV0TNtrnfGzf8AFOLxx/aFj/6Vw0CI7Z/EWj6hFb30f9safK4Vb6JVS4hJOB5sY4ZR/fTHfKd629P1Wx1SxivLC6iubaX7ksTBlb8RVrAPGenpWJP4Yt11RdU0+eXTrskG4NrtEd0O4kQgqT6P94euOKAN3NJvFc1a+Kfs14mn+ILUaVeSviCQvvtrg548uXAG7p8jBWz0BHNeT+O/irrOnfEKSLRLpTZacv2eWBhujnfq5I6jB+XjptPrXRhcLVxVT2dJXYm0tz3e6vYLOzmurh9kMKNJIx6KqjJP4AVS0XxBpXiLT1vdJvYrq3YfejPKn0YHlT7GvGvGvxTTxB8M0jt7Oazu9Sna2lRzlfLTa0hRgeVO5VyQOrDtmvOfBd9d6X4nj1W1uJYIrONrm8ZHx5sKYJjbsd52IM8ZZe9d1HJqtTCzryfLyu3qQ6iUrHr/AI5+Ldz4X8crpdjaw3VrbRr9sRiVYyMAQFb/AGVK9urGvQfCPizTfGWj/wBpaYZRGr+XLHKhVo5MAlT2PDDkZ618jXd3cahfTXlxmW6uZTI5A+87HJ/U/wAq+mfhc+iaZ4eGgWd7BJqlkzf2lEOHWf8A5acdwD8uRx8orozXLaWDoU0vjauxU58zZ6Bmim7ucHinZrwDUKRvu0tNc4WmF7GDr63StZ3NvfSQNHIVFuoBWdmGFDdwAfmOPQ1p2FotlaRW6nOwY3HqT3P481TP+na7jrDZpk+nmsP6L/6FWuBWcdZORnFtyu+mi/UQg4NVWsrU34vDbR/ahGYxOUG8KTnbnrirZGRgHmsyW31Ftbgnju4lsFiZZYDHlmcnghuwrTc1iuzOT1bRrSTxkbG6LR2usKs6GCSUSmeD5uT91V29PcfSuu/siyfVo9VMA+2xxGFZcnhCc4xnH6Zq95fzbu/P+f0p4X3pJWZc6spJK+whGTWfq1tqM9ksem3aWtwJEJkePeCoPzDHqRkZrSIpCPemZp2dxmMHJFUJdas4dZttLeRhdXMbSxKEJBVevOMDrVnUIbifT7iG1uTbXEkbLHOF3eWxHDY74POKbY200VnbJdTC4uI4lWSbaF3sAMtjtk80FJK12WxyKXFAGKWgkKKKKACsLxZ/yB7f/sJ6f/6Vw1unisHxYf8AiUW//YTsP/SyGgDeooprNtoA53xv/wAi4v8A2ELD/wBK4a6PvXN+N2/4pxeOP7Qsef8At7hrpARmgAPSuN+J2hDXfh9q0AjR54ojcwZByHQZ4weuNw/GuzNMYDH40bO6EzkPDep2S+HdPXR9F8gyQK5tIYhGkLMAWDE4wQevUmtf7Df3n/H5eeUh6w2xI/Nzz+WK4PwHrUHhfWrjwBdpMZIr+b7FKCDGkbL5qRsS24sQWPAP3hk54Hoeqa5pmi2putUvoLSEfxSyAZ+nr1HSs3Hnd5O5Doyb97UntbC2so/LtoY4lJySowWPqT1NWgMCq9newX9lDeWsqy288YlikU8MpGQfxFUtZ8S6R4eg83Vb+G2B+6rn5n/3VHJ/AVeiNFBt8qRrilrJ0DX7HxLpcWpaeXNu7Mo8xNjAqxBBB5HStahW6A007MSloopgI2dpxWbfWN1c39lPDqEtvFA7NLCigrOCMAN6Y61pnmk280DTsIBkcikIOOafTSMjAPNAio1latfi8NtF9q2eWJyg3hM52564ri9V0e1fxm1jdFktdZCzoYJJVlM8HzZJ+6q7f1H0rrJbfUW1uCeO7iWwWJllgMeWZyeCG7CtDy/m3d+f8/pScUzWFR09fIonSbKTVo9VaAG9jiMKy5PCE5xjOP0zWgRkjFKF96UimtDJ67mbq9tqM9ksem3aWtwJEJkePeCoPzDHqRkZq9jByRTyPeq2oQ3E+n3ENrcm2uJI2WOcLu8tiOGx3wecUWHe/ulaXWrOHWbbS3kYXVzG0sShCQVXrzjA61pDkVUsbaaKztkuphcXEcSrJNtC72AGWx2yeauAYoCSXQMUtFFAgoooPFAGF4s/5A9v/wBhPT//AErhrdrB8WH/AIlFv/2E7D/0shreoA5/xxqF1pXg3UryylEVykYVJcZ8vcwUuPdQSfTiuX1me8j0bxFaKHuVsNa0+OzE0pywL2smwyHJI3uwyc4z7CvQbq2hu7eS3uIklhlQpJG6hldSMEEHqCK5rxXYW1h4VWG2gjhiOpWTFYxjLG7iyT6k9yetAHSWck8lrC9zCIZ2QGSMPu2MRkrnvznmpzyKRRinUAV7m1iu4HgnijlifhkkUMpHoQeteN+Ofgo95cT6p4auFFzK7yy2dzISrsSSdj9iT2bjnqO/tlNYcdK2oYiph5c9J2Ymr7nx/wCLYJNP1z+x2hkjTS4ltI1dCN4UktIAeokcu49mWoZwdN8LxwdLjVn89zjkW0ZZUGfRpA7Ef9MkNfUvifwfo3i2x+z6taCRkz5U6fLNFn+6/UduDx614b8RvhtrWj3s+qWkLXulbUSPyVO+2jRAqqy9wAoG4HB64Ga+kwOa0qyp4et7qi7t930/ExlTa1Rx3h5Ft7i51uVA0OloJVBAIadjthU54xv+cjusbdelUdKhvrjWLKLTJZV1GWZY7eRJCjh2IAO4cjk8n61oash03R9P0jAE0gGoXgP96Rf3Kn/diO7B6GZ6NJJ07RtQ1lsh2zYWZI/5aOp8xuo+7EWHsZUr16klWpVMS1d1Hyx9Nl/mZ7NJdD6R8G+PNC8S262dnqv2i+t12SidFikm28GQKOCDjPy5wCOnSuyBr428NaTc654m0zS7F5IbiaddssTYaJV5Zwf9lQT1GcetfYUSrEiqpOFGBk5JHHJPfp1r5DNcBHBVlTUr3VzohPmVyfd0qtfXkdpZSzuCQikgDqT2A984FTk89uKyLwfbdUt7Icxx4nmGeDjOwf8AfQz/AMBry5OyCcrL1J9Jtnt7MedgzSMZJCP7xOT+XT8K0hTVXbT6IR5Y2HCPLFIQ0mAT0p1FUUJzS0UUAFFFFACYoAxS0UAFFFFABRRRQAh6GuW8ZT3ixaZDDaLLaPqdn585m2mHF1DtwuPmySQeRjrXVVg+LB/xKLfPP/EzsP8A0sioA3q5/wAcahdaV4N1K8spRFcpGFSXGfL3MFLj3UEn04roKguraG7t5Le4iSWGVCkkbqGV1IwQQeoIoA8+1me8j0bxFaKHuVsNa0+OzE0pywL2smwyHJI3uwyc4z7CvQLOSeS1he5hEM7IDJGH3bGIyVz35zzXN+K7C2sPCqw20EcMR1KyYrGMZY3cWSfUnuT1rqlGKAHU1gSOKcaQ8j1oA8L+LllJpHjbS9csrk2ckyb2kUBszREYOD32sOuchR6V5xdavJe3bXDSXOo3p4NxLIXYf8CJ4+gwOe1e/wDxa0Yap4GuZRCJXsXS7xxu2KfnwT0+Uk8Y6Yr56Wa5uAFs7cQRdPMkXbn6Afj/APWrixCad+h9Nk84ypvuvK7sdXa+PPEem+F7bRo72Cwt7dWXzok/ekFiQMtwuAccDPHWptC8D+IvFEgvYbdo4p8OdR1F2zID3GcvJkHI6A/3q4oxWkUqNdzm4k6BWYbR+uB+PFfTXw+07VNK8G2Flqqos8QZUCy+ZiLcSikjjIBC4BIwo5opR9p8THjaywCX1eKTfzf/AACXwR4THhDSZLL7c948sxnkdkCKGKqCFHYfL3Jrp6QUtdiVlY+alOU25Sd2wooopkhRRRQAUhpaKAG4BPSl5paKACiiigApMUtFACAYpaKKACiiigApD0NLRQByvjKe8WLTIYbRZbR9Ts/PnM20w4uoduFx82SSDyMda6oVg+LB/wASi3zz/wATOw/9LIq3qACub8b/APIuL/2ELD/0rhrpK5vxv/yLi/8AYQsf/SuGgDo+9LSd6WgAoNFFADSDTWjJ9PepKKVgPOfG3wk0nxRJLqNq32DVTlzKgzHM3H+sToenJGCe+a8P8a+HtT8LNpulX1uyWttDhLlQTDcTP80rK3r91OcHbGvAr60IyKqX+mWep2clnfW0VzbSDDxSqGB7969HBZlVw04Seqi9EyZRUj5LsJptD8OyajBLNb3+oS/Z7aaJijRwoQ0jggggs2xBjrtkGa9D8D/GHVora5tNcgbUI7W2acXgIWRduFVXHAbc5RQeDlhnPWr/AI++Dl1MIbzwwyNDawLBHpr8FFBJPluT8xLMzEMeSTz0FeV6la3Gh6JHpl1BJb3984uriNwQ0cKFliVu+S/mOR6CP8PZlLD5jSsta05dei/4Yzi+SWux9O6B400TxHaO9jcFJ4kLy2s+FmjA7lc8j3GR71e0ZNySXsgxLdNuwRyE6IPy5/E18paTdXO43TSbWtR+6lY8+a4KKMj/AIExHcJg9a9G8HePda0a7s9KuJG1LT5plhxcsTLEGOMq5zkLySGzwDyAK+TxEJYau6Na3Mj0Y4B4hSr4fWEN776/5HvfmDPQ1l+IvElj4Y0SfVb4StDEVUJCoZ5GZgoVQSATk+vY+leD3HjnWW8Uahr2mahNCl1J+6il+eIwrwgMZOAcAHIwQSeeTm14x8Z3Pimw0aGa3Fo0UJu7iFJCyl3yI8ZAwNgLgc4Ei9cVk8RFRbXQ7aeS4l1aVOStznt2g+J9J8SWZutLuhOinEi4KvGfRlPI/wA4rWDggEdDXzx8PjYWviuHVdQv47K2th5QkZ9nnSyAhIs+mFdsHgFVPevoKOQSBWRwynkMDkEdsVpSnzxucePwqwteVKLukT0UUVocYUUUUAFFFFABRRRQAUUUUAFYXiz/AJBFv/2E9P8A/SuGt2sLxZ/yCLf/ALCen/8ApXDQBu0UUUAc343/AORcX/sIWH/pXDXR965zxv8A8i4v/YQsf/SuGuj70ALRRRQBWvbWG9tJ7W4RXgnjaKRG6MrDBH5Gvk2+0+7sr+9sbq6EcVnO9sSBhm2MVyc8DIGeMj8DX1w/5V8+fF7TYdL8anUJQ8cGoW4cFQcNIvyOAc5B27DxjOec1hXjeN0eplNb2dZxez87L5nIaHpia5rUOjab9n+1zhkWW6YhOATjOCT06KAK+pNEsZ9O0Owsbi4FxNbW6QvMF2+YVUDOM968U+HXga91s6Z4hF1BZafBcrNHHGN0ztG/IIGFQErg9SR9a96XoDjHtRQjyxuPNq6q1VGLTS7K2ouKWiitzygooooAKKKKACiiigAooooAKKKKACiiigAooooAKKKKACiiigDC8Wf8gi3/AOwnp/8A6Vw1u1heLP8AkEW//YT0/wD9K4a3aACub8b/APIuL/2ELH/0rhroycVzfjZgfDijPP8AaFjwf+vuGgDpO9LSA5NLQAUUUUAFFFFABSYpaKAGkVzXizwPovjCzEWp2/75BiK5iO2WP6N3HseP5109IaqEpQkpRdmgep8yeOfhvq3hPT4hbpLqGlIzTTXSR7SjZwN6AkgKoGG56t0rC0F5Y9IubuSVi02bGzyRuG5czuPXEZCfWevrV0J9/X3rzfx18JrTxJbxzaVONMu7YOYY1G23LM25iVH3WY9WHPA4OK6Z4lVqHsKiV735upphansKl/s9V38jx2CCO4nSCZzFBgvM/UrCilpCPfaCB6kimz3Jnlnu51ERlJldFJIjHZR7KuFA9FFW7zRNZ8NWr2utQmC9vJjCHBG1oI9rkjHB3vsI74iOetMsBGt0budFktrJDdSI5OJSrAJH77pCin2LelfP1KThJUe+rZ99h8bCtGeOS0irRX9fcF+rQiHTpBzbKZLlSSf9IkAMn0KIIo/Yo3qa9K+C41Ex6kTdy/2PblYYrZuVEx+ZyvdcArlRxlj3FeVZnLFm33N1K+Tg5aaVm/mzN+ZrqtE8a6p4TufsFi8F3pdsfJeBhgSOp/eyrJ1BaQuRnI27RxjNaUai5nNvTZHDmWDn9Whhqcb1HeTPocNSg5rF8Na/a+JdHh1O0SaOKXcAky4ZSrFSOpB5HUEg1sivRWup8W9HYdRRRQAUUUUAFFFFABRRRQAVheLP+QRb/wDYT0//ANK4a3ScDJrB8WEf2Rbjv/adh/6Vw0Ab1FHakJxQBznjf/kXF/7CFj/6Vw10feub8bMD4cUZ5/tCx4P/AF9w10gOTQAtFFFACMMivNfjNpj3HhSHVIkWR9NuBIVburjZxwf4ip9MA88V6WelZ+saZDrOkXenXIYw3MLRPtPOCMcUmroulN05qa6HJfCrSTpvg+G4+2i5TUGF4iiMqIdyKCnJOcFeenOa70V458GNdu1e78KahKplso2mjjwA0beawmVsejsMH0r2IdBSjtZFVuZ1G5O7YtFFFUZBRRRQAUUUUAFFFFABRRRQAUUUUAFFFFABRRRQAUUUUAFFFBOBk0AYXiz/AJBFv/2E9P8A/SuGt2sHxYR/ZFuO/wDadh/6Vw1vUAYk2pJqXmWMR1KzkbK/aDZugUDqQ7LtHAOD71y+rQ3+n+BbiOR57oxaravZJd3GZTH9qh2K7tzyckE8hSoPINd1eWNvqFnNaXUSy28ylJI2+66nqD7GuW8QaNp2heFfI0uygs4W1Oxdo4ECBmN3DycdewoA6qzeaS2ie4hEMzKC8QffsbHIz3+tWKaq49/enUAFFFFABRRRQAUUUUAFFFFABSEZFLRSsBm6to1hrdg9lqdpFdW7g5SQZ/EHqD7ivKPFfwyvNJ04nw59ovrdrn7RdwvJumIVcRBOMMF3Snk5JK9cCvaCM0zy+CM44xx2pSgpI3o4ipRkpRezvbpofK1o7QyTXeTFLZ4jjVgVdbl9wTg8qUUPJz3RfUVFBbSTSW9nbMsbyssUbMflTtuJ9FGST2ANfRXirwZpnim1Ed2JIbiMlormA7WViMcjowxxg5/CvG/EHg3V/CFne3WoeXPbyYtYrq3BxtkDb3cdU+RPL7j98ea454flaS+Fan02FztVFUlU0qzsl2s9D2vwrJo48OWUOhXcNzYW0SwxyRMCDgDOcfxHqc88+9bqH+dfMfh7U7vR9bhu7G8ltVQ+fdtDgrJDGCzhl6NkHaM87nGCCa9U8J/Fiy1R4bTXYY9MvZMBJA+6CQnGAG6qeTw3HHBNdFKsppX0Z4mNyyrh6kkveS3a8z0zNFMDZIA/Gn1seaFFFFABRRRQAUUUUAIelct4xnu44dMhhsxLbSalZ+fOZdphxdQ7fl/iyTj2611R6Vg+Kx/xKLcn/oJ6f+H+lxUAbpOBzWLNqSal5ljEdSs5Gyv2g2boFA6kOy7RwDg+9bWOKr3ljb6hZzWl1EstvMpSSNvuup6g+xoA4XVob/T/AALcRyPPdGLVbV7JLu4zKY/tUOxXdueTkgnkKVB5Bru7N5pLaJ7iEQzMoLxB9+xscjPf61yviDRtO0Lwr5Gl2UFnC2p2LtHAgQMxu4eTjr2Fdgq49/egB1FFFAAaawJUgHFOooApWmmWli8z2trb27TuZJjDGE8xz1ZsdT05NXB0FGKUUAFFFFABRRRQAUUUUAFFFFABRRRQAUUUUAFFFFABRRRQAUUUUAFIelLQelAHK+MZ7uOHTIYbMS20mpWfnzmXaYcXUO35f4sk49utdVWD4rH/ABKLcn/oJ6f+H+lxVvUAFc343/5Fxf8AsIWP/pXDXSVzfjf/AJFxf+whY/8ApXDQB0felpO9LQAUUUUAFFFFABRRRQAUUUUAFFFFABRRRQA0jIqNoldSrhWUjBBHUdxU1JQB5r4l+Ftrcadef8I2LfT7q5eMyRSZMLIrFjGo58sFtrcAglBxXliWF3o+qNJrGlzx/YQLh4JwCkzhgIk3D5WVn2k4J+VG619OMMqRnr6Vma1othr1i1jqdrHcQMQwDcFWHRlI5VuTgg5rKVKLal1R34fMatGnKlvGW5zvhT4kaT4ldbRwbDU8DNpMww5xz5bdGGe3De1dqrZ9a8mg+HX/AAiPiWHXzLc6npNlmWO1ii8y5SQ/IOOjqqszZGGyowD39K0rVbHWLVbvT7qO5gJ2lkbO1h1UjqCM8g4PSrhzW9458SqKm3Rb5fM0aKaHBOKdVGAUUUUAFFFFABWF4s/5BFv/ANhPT/8A0rhrdrC8Wf8AIIt/+wnp/wD6Vw0AbtFFFAHN+N/+RcX/ALCFj/6Vw10feuc8b/8AIuL/ANhCx/8ASuGuj70ALRRRQAUUUUAFFFFABRRRQAUUUUAFFFFABRRRQAUUUUAFFFFABRRRQAUUUUAFFFFABRRRQBheLP8AkEW//YT0/wD9K4a3awvFn/IIt/8AsJ6f/wClcNbtABXOeNgT4cXAz/xMLH/0rhro6q6hp1nqtlJZX9rDc20mN8UyBlbBBGQfQgH8KALOeaWuXHw58HZ/5FvTf+/IoPw68GgZ/wCEb03/AL8CgDqM4qvNewW89tDIWD3LlIgFJ3MFLEe3Ck81zx+Hfgzv4b00fWAVWm8E+A7aeCGfRNGjmmO2JJI1VpCOyg8k8jgetAHZUVy4+HXg3/oWtNB/64Cl/wCFc+Df+ha03/vwKAOnormP+Fc+Df8AoWtN/wC/Ao/4Vz4N/wCha03/AL8CgDp6K5j/AIVz4N/6FrTf+/Ao/wCFc+Df+ha03/vwKAOnormP+Fc+Df8AoWtN/wC/Ao/4Vz4N/wCha03/AL8CgDp6r3l9b2EAmuXKRmSOIHaTlncIo49WYD8a58/DrwaB/wAi3pv/AH4FVbrwV4Ds4w91oejQRltm6aNUG49Bk9+/rQB2IbPY0tcqvw88HMefDemnv/qBT/8AhXPg3/oWtN/78CgDpqQgmua/4Vz4N/6FrTf+/ApP+Fc+Df8AoWtN/wC/AoA6QqSODg+orn9d8IwapBfS2NzPpWp3cIie/smKSEAgjOMZPygZPIBIBAJzH/wrnwb/ANC3pv8A34FB+HPg0jH/AAjem/8AfgUAZfhvU/GVjr6aF4n04X8Lhmg1yyQCJgATiVeNhOO3cgcjmu8rl/8AhXXg7v4b0057mAE/nS/8K58G/wDQt6b/AN+BQB09QXd3DY2U93cMVggjaWRsZwqjJOB7Cuf/AOFc+Df+ha03/vwKa3w78GqCf+Ea03j1twR+VAHTpIsiK65KsMg4xxTq5G18B+B7uFZoPD+lSRvyrJErBuoyD36dan/4Vz4N/wCha03/AL8CgDp6wvFnOkW/H/MTsP8A0rhqr/wrnwb/ANC1pv8A34FSW3gLwpZ3UV1beHtOjniYPG4gXKsOhGe49aAOjFFIBiloA5zxsCfDi4Gf+JhY/wDpXDXRZ5qtqGnWeq2Ullf2sNzbSY3xTIGVsEEZB9CAfwrBHw58HZ/5FvTf+/IoA6ijOK5c/DrwaBn/AIRvTf8AvwKQ/DvwZ38N6aPrAKAOhmvYLee2hkLB7lykQCk7mCliPbhSeasVxs3gnwHbTwQz6Jo0c0x2xJJGqtIR2UHknkcD1q0Ph14N/wCha00H/rgKAOoormP+Fc+Df+ha03/vwKP+Fc+Df+ha03/vwKAOnormP+Fc+Df+ha03/vwKP+Fc+Df+ha03/vwKAOnormP+Fc+Df+ha03/vwKP+Fc+Df+ha03/vwKAOnormP+Fc+Df+ha03/vwKQ/DrwaB/yLem/wDfgUAdBeX1vYQCa5cpGZI4gdpOWdwijj1ZgPxqcNnsa4668FeA7OMPdaHo0EZbZumjVBuPQZPfv61YX4eeDmPPhvTT3/1AoA6qiuY/4Vz4N/6FrTf+/Ao/4Vz4N/6FrTf+/AoA6eiuY/4Vz4N/6FrTf+/Ao/4Vz4N/6FrTf+/AoA6eiuY/4Vz4N/6FrTf+/Ao/4Vz4N/6FrTf+/AoA6eiuY/4Vz4N/6FrTf+/Ao/4Vz4N/6FrTf+/AoA6C7u4bGynu7hisEEbSyNjOFUZJwPYVKkiyIrrkqwyDjHFcw3w78GqCf+Ea03j1twR+VRWvgPwPdwrNB4f0qSN+VZIlYN1GQe/TrQB11Fcx/wAK58G/9C1pv/fgUf8ACufBv/Qtab/34FAFrxZzpFvx/wAxOw/9K4a3RXOW3gLwpZ3UV1beHtOjniYPG4gXKsOhGe49avz6jND4p0/S1VDBcWVzcMxB3Bo3gVQDnpiVs8dh+IBqUUUUAFIelLRQBR1F9Sit1Om21rcz7hlLm5aBQO53BHOc44x+Ncpr0ttMLaLXre3s9RaaGcNaGS5KpFIHUK/lqQxbI6DhjXc0YHpQA1e3HanUUUAFFFFABRRRQAUUUUAIeRiuY8YDSjpxh1JE33EctvC0kLSqm9cMdoB7D0z2yM11FGKAKOlGI6baeS8jxeQhR5c72GBgtnnOMdavUYooAKKKKACiiigAooooAD0rnfGsJufDjQESeRJc263OxN5MPnJ5gIwcgrkHg8E10VFAGR4buLy50aOW+A87zZUVgmzfGsjKj7e25ArfjxjpWvRgDoKKACiiigAooooAKKKKAEPSqWovqUVup022tbmfcMpc3LQKB3O4I5znHGPxq9RQBw2vS20wtotet7ez1FpoZw1oZLkqkUgdQr+WpDFsjoOGNduvbjtTsD0ooAKKKKACiiigAooooAKQ8jFLRQBy/jAaUdOMOpIm+4jlt4WkhaVU3rhjtAPYeme2RmtrSjEdNtPJeR4vIQo8ud7DAwWzznGOtXsUYoAKKKKACiiigAooooAKD0oooA53xrCbnw40BEnkSXNutzsTeTD5yeYCMHIK5B4PBNW/DdxeXOjRy3wHnebKisE2b41kZUfb23IFb8eMdK16MAdBQAUUUUAFc/ef8lD0b/sFX/8A6NtK6CozBC1wlw0UZnRGRJCo3KrEFgD1AJVSR32j0o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4" descr="data:image/jpeg;base64,/9j/4AAQSkZJRgABAQEAYABgAAD/2wBDAAgGBgcGBQgHBwcJCQgKDBQNDAsLDBkSEw8UHRofHh0aHBwgJC4nICIsIxwcKDcpLDAxNDQ0Hyc5PTgyPC4zNDL/2wBDAQkJCQwLDBgNDRgyIRwhMjIyMjIyMjIyMjIyMjIyMjIyMjIyMjIyMjIyMjIyMjIyMjIyMjIyMjIyMjIyMjIyMjL/wAARCADfAe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kLAAk9BSk4Fcz45Al8LyQMXCS3lnE+xipKNcxKwyOgIJH40AdLu56UtcsPh94XbBOl8/wDXxL/8VTv+FeeFv+gX/wCTEv8A8VQB0+aTd7GuY/4V54W/6Bf/AJMS/wDxVV5/hx4ca5tnjszHHG5MiCeX96u0gA/N2JB/CgDsM0VzH/CvPCx/5hf/AJMS/wDxVH/CvPC3/QL/APJiX/4qgDp6K5j/AIV54W/6Bf8A5MS//FUf8K88Lf8AQL/8mJf/AIqgDp6K5j/hXnhb/oF/+TEv/wAVR/wrzwt/0C//ACYl/wDiqAOnormP+FeeFv8AoF/+TEv/AMVR/wAK88Lf9Av/AMmJf/iqAOnpC2K5n/hXnhb/AKBf/kxL/wDFVVvvhv4duLfy7e0a2k8yN/MSaQnCuGZfvdGAKn60AdgD7Ypa5cfD3wueP7L/APJiX/4qg/D3wsBn+y//ACYl/wDiqAOozRXIxeB/B88kscdhG7xNtkVbqQlDjOCN/B+tT/8ACvPC3/QL/wDJiX/4qgDp6K5j/hXnhb/oF/8AkxL/APFUf8K88Lf9Av8A8mJf/iqAOnormP8AhXnhb/oF/wDkxL/8VR/wrzwt/wBAv/yYl/8AiqAOnormP+FeeFv+gX/5MS//ABVQXnw38NT2NxDDZNBLJGyJMs8pMZIwGHzdR1oA60Nk4waWuVj+HnhkRosmnmRguCxnk+Y9z96n/wDCvPC3/QL/APJiX/4qgDp6TPsa5j/hXnhYf8wv/wAmJf8A4qs7WPCOhaNb2d/p1m1vdJqNkqSLPJnDXMSsMFjwVYg/WgDuaKRQQOTk0pOBQAhYAEnoKN3PSua8cgS+F5IGLhJbyzifYxUlGuYlYZHQEEj8aYPh94XbBOl8/wDXxL/8VQB1NGa5j/hXnhb/AKBf/kxL/wDFUn/CvPC3/QL/APJiX/4qgDp93saXNcfP8OPDjXNs8dmY443JkQTy/vV2kAH5uxIP4VZ/4V54WP8AzC//ACYl/wDiqAOnormP+FeeFv8AoF/+TEv/AMVR/wAK88Lf9Av/AMmJf/iqAOnormP+FeeFv+gX/wCTEv8A8VR/wrzwt/0C/wDyYl/+KoA6eiuY/wCFeeFv+gX/AOTEv/xVH/CvPC3/AEC//JiX/wCKoA6eiuY/4V54W/6Bf/kxL/8AFUf8K88Lf9Av/wAmJf8A4qgDpi2KAfbFcfffDfw7cW/l29o1tJ5kb+Yk0hOFcMy/e6MAVP1qyPh74XPH9l/+TEv/AMVQB1FGa5c/D3wsBn+y/wDyYl/+KqGLwP4PnkljjsI3eJtsirdSEocZwRv4P1oA66iuY/4V54W/6Bf/AJMS/wDxVH/CvPC3/QL/APJiX/4qgDp6K5j/AIV54W/6Bf8A5MS//FUf8K88Lf8AQL/8mJf/AIqgDp6K5j/hXnhb/oF/+TEv/wAVR/wrzwt/0C//ACYl/wDiqAOnpA2TjBrkrz4b+Gp7G4hhsmglkjZEmWeUmMkYDD5uo61JH8PPDIjRZNPMjBcFjPJ8x7n71AHVUVzH/CvPC3/QL/8AJiX/AOKpP+FeeFh/zC//ACYl/wDiqAOnz7GlrhtY8I6Fo1vZ3+nWbW90mo2SpIs8mcNcxKwwWPBViD9a7hQQOTk0AUNa1AaVpU94YzJ5YGEGeSSAM4BwMkZODgZNcJPqU1/8OriWO4N/dRa6qhpCYw5GpDYuSDtXbtAxnA+leksCRx1rmPGFtDbeGtsMSRq2pWbsqqACzXkTMfqSST6k0AdBZvPJbxPcxCGdkBkiV94jbuN2Bu5zzgVZpoGD2p1ABSEZpaKACiiigAoopGIUEntQAtJmk3Csm68SaRZ3N5b3F/FHLZwC5uFYkeXEf4j7UJNuyA180McKTWR4a1yLxHocGqwW1xbxTliiTrtYqCQGxk8HGR7EU/W5rt9NltdKvLS31WdD9k+08qSME/L1Ix6Zxn8KdnezA0g3IqL7TEbg2/mp523f5e4btueuPT3rN0XRRpC3Uj3VxPPeSie4MsrOofaAQgP3V46f4VUv/Dry+KbHXbC5S1nUeXekx7zcw4+VOuFwe4GeMZxSSjzWuB0gPNB5GKYGA5PGBzTUuYJJJI45Ud422uqsCVOM4Pocc0tQKtjotjp17fXlrAI7i+kEly+5iZGA2g8k4wBjA4rQpM0m9fWnuA49KaDk0E7l471m6ZFq8d5fnUZ7aW3abNmsKEMkeOj56nNAGpRRRQAUUUUAFFFFACN901y3jKW9WHTIobWOW0fU7P7ROZtjRYuoduFwd+TkHkY4PNdURkVg+LM/2Rb/APYT0/8A9K4aAN6s/WtQGlaVPeGMyeWBhBnkkgDOAcDJGTg4GTWhTWBI460AebT6lNf/AA6uJY7g391FrqqGkJjDkakNi5IO1du0DGcD6V6FZvPJbxPcxCGdkBkiV94jbuN2Bu5zzgVz/jC2htvDW2GJI1bUrN2VVABZryJmP1JJJ9Sa6cDB7UAOooooAQjNLRRQAUUUUAFFIxCgk9qTcKAFzRmsi68S6PZ3N5b3N/FFLZwC5uFYkeXEf4j7UnhrXIvEWhwarDbXFvFcFiiTrtYqCQGxk8HGR7EU+WVr2A2GOFJpobOKzdbmun02W10q8tLfVZ0P2T7TypIwSdo5Ix6Zxn8Ki0TRhpK3UjXVxPPeSiecyys6h9oBCA/dXjp/hSaVrtgaX2mI3Bt/NTztu/y9w3bc9cenvU461zd/4eeXxVZa5p9ylrOgMV6xj3m5i/hTOcLhucgZ/CuhVgBk8cfWm0lsA88jFULHRbHTr2+vLWAR3F9IJLl9zEyMBtB5JxgDGBxVpLiGSV40lR2jO1wrAlTjOD6HHNS5pagLQelN3r60E7l470WAAcmnVl6ZFq8d5fnUZ7aW3abNmsKEMkeOj56nNalABRRRQAUUUUAFI33TS0EZFAHK+Mpb1YdMihtY5bR9Ts/tE5m2NFi6h24XB35OQeRjg811VYPizP8AZFv/ANhPT/8A0rhreoAK5vxv/wAi4v8A2ELH/wBK4a6Sub8b/wDIuL/2ELH/ANK4aAOj70tJ3paACiiigAoooPSgApkhwhJBOOemaXdXP6x4jaPT9SOhW6avqVg6JLYxyhWBJHBJ6fKSacU27IDG0rXPDHh/wzL4haS8s7TVLqScpfBzKZTuBUJyQTsOAOtdA1xo19o51OdLZrG7tVd5biMBXhYZAfcOmD0NU7/TNNPiVNT1LUdyxWu5dPuJF8mMo277QEPR16bxyB3rgPGPxFsr3UGsrG5WfQbFYpdUkghWUyAybDDh/lKEOuWGevWumnRdRrlJbsdvpnjPTdRubO30vT76a1muZLZbqO3AgTy0DbtxP3CDhSPT847PR7+28ZRTXtuNTgjFxNb6nMyK9mZCB9nRBzjaPvH1I4pLu2vo/EuhfYJodP8ADFnCXbyZVRZnOEjiKf3cEEY4z74qrJ4uuJNb1HT5LbUbJHt4Y7eaa2TbBKxlBkb5uVJVT3+6alx0vHa2oNpLU6PUbybUNN1C30C+tP7TgPlgyHesUnBw4HPSsnSdb16O2i1LxNa2GlWC2gNz5k/7yOfzCozgbdrLtI54ziqF2mq+HdLsYdG/sjUPEVw4lvlkC28moKqneygYG7JXk9s1u67faXB4dWTxLaRtazNFHLbyQ/aF3sRgEAHIDY59hU2Sirap/eCaYnhfUZ9Ri1Q3GpWd+0GozQBrVCohVcYjbPVwDzjjnvWhp+jadpd1e3VnbLFPfy+bcuCSZHxjPJ+tc74ns9bl+2WulxSWunLafahPp8oiupLpHDCIDptZQOcH3z0M1vceMtR8LGcW+nadrMkoeOGZndEhJB2uQDh8Ej0yO1S4XXMnuUbmva3BoGizalcQ3M0URUGO3i8x2ywUYXjPJ/Km6vpZ1ZLULfXdoba5juM20mwybedjccqc8itEc8ZB44NO2/Ljjrms01sgEB+bvUlZNv4esrbxFda5H5v2y5hSCTLnZtXphexrWoYBRRRQAUUUUAFFFFABWF4s/wCQRb/9hPT/AP0rhrdrC8Wf8gi3/wCwnp//AKVw0AbtFFFAHN+N/wDkXF/7CFj/AOlcNdH3rnPG/wDyLi/9hCx/9K4a6CWVIVDOwUEhcscDJOAPxJAoAkopquG9c/SnUAFFFFABRQelN3UgEkOEJIJxz0zXD6Vrnhjw/wCGZfELSXlnaapdSTlL4OZTKdwKhOSCdhwB1rZ1jxG0en6kdCt01fUrB0SWxjlCsCSOCT0+Uk1Ff6Zpp8SpqepajuWK13Lp9xIvkxlG3faAh6OvTeOQO9bQj3AuNcaNfaOdUnS2awu7VXeW4jAV4WGQH3Dpg9DWXpnjPTdRubO30vT76a2muZLVbqO3AgTy1B3bifuHOFPsfx4jxj8RbK91BrKxuVn0GxWKXVJIIVlMgMmww4f5ShDrlhnr17V2V1a3yeJdC+wTRad4Ys4S7eRKsazOcJHEU/u4IIxxk+uK2dHkS5+t7f13JTuLZ6Pf23jOGa+gGpQRrcTQanMyq9mZCB9nVByRtH3vQkcVr6lezX2nahBoV/ZjU4D5eZSHSKTg4cDnp2rnJfFeoTa9eadHY39qskUEUEk0CgW7u0qmQ4JyDtXGeMrzxzVTV9L1DSLW2j0/+ztT1u5k826tJylub5FU72wuNzZI5bIHPGcVk4z51FrX8CZSeyRa07xfrKW0d7rVha29slqBcpHOGkiuA+3DN9wKwwQM5BOOa2fCWqzaraX801/a3hS9ljT7PGUECDaVjf1cAjJHHOOcU7WbrSLLw3E3iCzhFpMYont2g89A7EYXABBAbHPTgGuZu7bW2h1PSNPWS3srSNrhZ7GYR3Uk6uGSIZ42svGSD0I6cHK7lNXsk7mV5xmlLqdtp+jadpl1e3VnarFPfy+bcuCSZHx15P16Uuva3BoGizalcQ3M0URUGO3i8x2ywUYXjPJ/KsOCfxlqHhYzi307TtZklDxxTMzokJYHa5wfnxkccZHaurHPGQeOD60SXK/eZ0XvqZ2r6WdWS1C313aG2uY7jNtJsMm3nY3HKnPIrSB+bvS7flxx1zWZb+HrK28RXWuR+b9suYUgky52bV6YXsaNxmtRRRSAKKKKACiiigAooooAwvFn/IIt/wDsJ6f/AOlcNbtYXiz/AJBFv/2E9P8A/SuGt2gArm/G/wDyLi/9hCx/9K4a6MkDrXN+NiD4cX1/tCx/9K4aAOk70tNDA9KdQAUUUUAFIehpaa4yPagDJ0y51ebUNSTULOCC1jmC2ckcoZpkxyzD+HnI/P2zj61baPHruk2Ud3caXqN9ei7zZIUa8MKklJWA5UqeQx5xU2mapqtpqtvoutQNc3lwJZlu7WEi3WMN8qMSch8e1a2uarY6BpU+q6i5S2thueQIXKgkDIAGe4q9pAcld+Az4rjNx4sEcV/FJJDHPpkzp5lsTwrg+uTn8PpWjqug38Oo6Bc6LdW9lp2msyXlpI5SKSDAHQDBKAZXOAPUVsakdWmispNGe0ANxG1z9qDc2/8AEEwPvYxjP6VgWuvS61q+seGtc8PXlvbqsxjnILQ3FuG2Z3DBDNycDt3raNSpJb6Lp2JsjmddE39g6vpPjC5OpiS2k1O2uo4vJtIAvEcYkX5ix+h4bA3U5Lqw1zUtN1LVUudHXT4bdZNQT5LfUDIqN5PzDc68jGeR83Fdjpmm6D4j8LaO0emyDT7do57OCcMrwtHwhIznI9ycgn1rcutOtdQgEF5awXEIYOI5ow65B4ODxkdQe1N4iKXK0DipKz2PPvFuhR6K9trUqxtpulSx3ULM7GWB92GA7mMgqcZ6jpiuh8IeIJNatJXu7qxmdpmeEW2cLCcbAd38XqRkV1Hl5JyB+NYreFdIWGRLezitCZDKJLdQjBzySCPWuNtxhaBz+xnTd6b07GjqEl1Dp1xNYQJcXaRMYIXbaJHxwpbsCcVh3yeLb6w002L6dps8sDi+Eu6UwyFPl8vAw2G65xxRLqOoaEpjvlW7hwRFcLw2cdHH9RW1YXsV7brLC6PxhtvQHHSpp14t26lwxEJy5L2fYo2F1rMGr22mXdobm3TT1kn1RSEV7gMFKBO2cFvxxW7mmBgeRTJJ0idVdgGfhQSOfp+tavU3V27E+aC2KrT3UFsm+4mjgTcFDu4UZPQc96jvUkubKeK3uDBK0bKkwUMY2xw209SODg0nuC11Lu72pGcKCTWAza1p9lpcESJqNwHiivJ2Ii+TGHkC9Oo6flmrWuWFnq2h3VrqDMtm8eZWVypCjnOR9KVy+Sz3NUOD0NLu9qwLdW1O40vU9N1XOmLCxMKrlbgEYQljzxg/5zVm7l1RNWsxbwQNp7b/ALVI74dDj5No788H607hy62Rrbh70BgTWVquljVo7RTdXEH2e5S4BhcqX2H7reqnuK0lHTPahE9CSsLxZ/yCLf8A7Cen/wDpXDW7WD4sYf2TbjPP9p2H/pXDQI3qKKQkDrQBznjf/kXF/wCwhY/+lcNaWvaWut6Fe6a7mMXULRiQDJjYj5WHuDg/hWb42IPhxfX+0LH/ANK4a6BiGXGeKAOe8FeJv+Ep8OQ6hJCbe5SR7e5hJyY5UJDD+R9sgdq6JXBr5l+K41Dw94v1fTbe4ng0nU2W+a3hdlSR3UK5fpn5lY45HI4rdt/jjJp/hLTbC1097rVYLdYp7i6kIiyo2hhg7nJA56YOeTXdDLq1SEZUve5u3T1J50nZnv4YEZHQ80Zrx/4dfFWO/wBN1iXxZqttDLbzq8bbQgMbjARFHLYKnpk/N1ruPCPjnR/Gj339km4K2bqrGaPZvDZ2uoznadp6gHjpXNVw9Wk2pLYaaZ1B6dKyNMudXm1DUk1CzggtY5gtnJHKGaZMcsw/h5yPz9s6rDI9q5jTNU1W01W30XWoGuby4Esy3drCRbrGG+VGJOQ+Pas4q6YyHWrbR49d0myju7jS9Rvr0XebJCjXhhUkpKwHKlTyGPOKzrvwGfFcZuPFgjiv4pJIY59MmdPMtieFcH1yc/h9K63XNVsdA0qfVdRcpbWw3PIELlQSBkADPcVHqR1aaKyk0Z7QA3EbXP2oNzb/AMQTA+9jGM/pWkKso2cNPMTMfVdBv4dQ0C50a7t7HTtNZkvLWRykUkGAOgGCUAyucAZzkVyWuCf+wdX0rxfdHUle2k1S2u4ovJtYAhxHGJF+YsfTBODgbutdNa6/NrWr6x4b1zw9eW9uqzGOdgWhuLcNszuGCGbk4HbvV3TNN0DxH4W0dk0yQadbtHPZwXAZWhaPhMjOcj3JyCQc5rVVXTs59BWORttQtNV1XS9WvvtWiNpsFur6jCfKt78yKjCD5hudOQVB6ZbgZqz8Sra+tb2y8SG3sJ9O0hopACzJPHL5oDHcOse0jK55IHBxg+g3en22ow+Te2kFzEGDrHNGHUEcg4PGQeh7VYMYbORn61McQlNSS26A4uxzfg7V5/EGjzX815YXcclw/wBnks1bAj/gDhgDvHftzRqz3Omaw9zZQpNNdWrxwxO+0STICUBJPfpmtix0yx0tZlsLSG3E0pmkEShQznqTjvWd4lkjS0hkDqk8M6yRZP3sHkf985rkxMor30rJaowxLSp81/hsyvep4tvrDTjZNp2m3EsD/bhNmVoZCny+XgYba55zj61csLrWYNYttLu7Q3NumnrJPqoIRXuAwUoE7ZwW/HFaFjeRXdsksbKxIGQOgOOn0q2CK0U1JKy0OiLTV0OzilzUMs6RMquwDPwoJHP09aZPdQWyb7iaOBNwUO7hRk9Bz3pDs9PMslsUbvaqV6klzZTxW9wYJWjZUmChjG2OG2nqRwcGsxm1rT7LS4IkTUbgPFFeTsRF8mMPIF6dR0/LNK5Sjc32cKCTQHB6GsrXLCz1bQ7q11BmWzePMrK5UhRznI+lVrdW1O40vU9N1XOmLCxMKrlbgEYQljzxg/5zRcOVWuzf3e1G4e9ZN3LqiatZi3ggbT23/apHfDocfJtHfng/Wl1XSxq0dopuriD7PcpcAwuVL7D91vVT3FAONtzVDAmlqNR0z2qSmSYXiz/kEW//AGE9P/8ASuGt2sHxYw/sm3Gef7TsP/SuGt6gCrfwNc2kkSXEtuzDHmxY3L6kZBAPvjiuG1a3vrDwLcws814U1S1aziu7kmXy/tUOxJHILcnJycsFIByQa7y8s4L+1ktbqGOa3lXbJFIMq69wR3B9K5TxJo2naN4UW30yxtrOD+0bFjHBEEUsbqEEkAAZwAM0AdVZtNJbxPcRLFOUBkjD7wjY5GeM455xVikAwaWgAooooAKKKKAGbDnPFDxiRdrKGB6gjg0+igBgQ9+aQRkHtUlFFgGKuMZxxxTsc5paD0pWASmNnHFOJAHNMdwFJ7UaC21Zz+qLf3uuw6Z+5XTpIPMkkDHzgyt0HGMH5efrTrjQXhlN1pU32afHKf8ALOTH94dj70tvd29tbXeu30qxQMMrI5wFhXO38Dkn/gVWEvb+bWYBFbwvo723mfad/wAxkJ4AHcYOc9KwVOMk292ZKgqq55L0M7RNUnsEFhr1y7Xu5itxKioki5OACOCQPpUXjWy0e9tILrUtQewe0bfBdQzFHjJIBxj14FVr7xK114it9An0GUrPO6rNNIqo8SKCZE7nBweg/OsK10pdWmk1eLT7bULfT7lobLNwzOUQ5HI6gNztOemMdjn7SVNW3X4nRThWw8lOsrx7rfyOm8ZSq2j2sC6U+rSXFxGkKgfKrAgiRmx8o9+meOhNZGq6r/wjdtpmnpqmqX0tmXuLiaIxuZFU8pKWPH3xj2HrgjY8Ky6dY2lvpVtHNG7xyTSrKxfynDLuQlsHGX44xwe9Z+raB4ZHi2Oa9UG5vraUvaLGWE+MMzkjODgY688CtW3KPNE7MPOmmozTcdX6/wCRft7G81Syttb1FzpurR2k0aiOQvDCHPDlTwSAqn+fbFvRb27uttlMn260Fqh/tQFdly54YBB2/Gm6BJNq8N1fNMJNJukQWtnLb7HhUAq6v1zk9vatu2s7extEt7aGOC3iXCRxqFVR6Adq0SMKkkm0x8EMVvCkMESxxIMKiLhVHsBVXWNNi1rSbrTrhpVinQo5jba2PY/hWPcTau2mPaXF5Yadq087JZsv7wNGGB+6cfMVz+dbEep2i6hHpb3EZv2h8/yQMEoDgtjsM1V76Gbg467kenX/AJ97d2H2O7jFkVQTzD5ZsjqpySceprUHUU0L/k05RimkRLV6IcTwa5bxjLeJDp0UNqklrJqdl9omM20xYuoduFx82TkHkY6811JNYPisD+yLbr/yEtP/APSuKgDfqrfwNc2kkSXEtuzDHmxY3L6kZBAPvjirVQXlnBf2slrdQxzW8q7ZIpBlXXuCO4PpQBwmrQX1h4GuYWaa8KapatZxXdyTL5f2qHYkjkFuTk5OWCkA5INdzatM9tG9xEsU5QGSMPv2tjkZ4zjnmuW8SaNp2jeFFt9Msbazg/tGxYxwRBFLG6hBJAAGcADNdgBQB438ftEafR9M1qMAmzmaCRcdVkxg/gygf8CrwJlcn5mIUnC57/59PevsLxpoieIfB2qaY67mltyY8cHzF+ZOf94Cvj4SfIB904+ZVHXpwe+PbpX0uSVm6bpPZedl/wAExqLW5JZxwS3cMMkn2eN5FR5iu7ywTjdjqcDnt0r6j8BfDmx8DPNcRX9xd3dxGqSMwCR4zkYQdOc8knrXyuQzIVwADkegH+fau3sfEPjvxXq1k1pLf6k1hJHIlvB+7hBTBG/GFyccliTz+Fb5lQr1aatK0Lei+XViptI+qgcjuKTYc54pEOT0Ix6/QVJXySNxkiB12sAynqCMg0BOOeaeaaWA60WAYFOe1KoxjI6DFNMqohZjgDqTxisuTW0mbZp8T3jE43RY2D6t0/LNJySIlNR3NfeM1RutYtbaXyizSTf88Yhuf8h0/GqosL+75vrry4+8VsSo/Fup/DFXreyt7KPy7aKOJc5wq4yfU+pqfelsTzSltoUiNUvSHXZZRZ/ixJKfw+6v61Vj0m4i1kqYIZbB7UiS6llZrgyk42jIwExzwRz2rfXB5zx2qvqF7b6dZyXl1KsVvCC8jt/CPWj2ae5Uaa7XuZ3h6VjYSWrk+ZayNCc45APH6YqfRLXULLT1h1K+F9chm/fCMJkEnAx7Dis+3kaDxNugZGtdRtxMGz/EoABXtyCPyqlL4wu18UW+inRZkaa4dFmllAV4kGWdecnk9P68VnRmlCz6aFYSlUnBwir8u/ov+ATeNbDR7y2hn1PUH0+SzPmw3MMpSSLJUEjHPPApvjKVDpFrbrpT6tLcXEaQqB8qsDkOzfw4Hfpk46E1mPBZeKY77XZdHt72406V00/yZyfPEfKhgOBluxFbPh9LTSLW00lYpYZJYGunjlm83yiWXchOecF8ZAxwfWtE9TtsqcY7uS6GFquq/wDCOWum6emqapfS2Ze4nmiMbmRVPKSljxneMew9cEa9vY3mqWVtreoudN1aO0mjURyF4YQ54cqeCQFU/wA+2KGr+H/DC+LY5b1Qbi+tpd9oIywnxhmckZwcDHB9BWxoEk2rw3V80wk0m6RBa2ctvseFQCrq/XOT29qUU76l1JU/ZJwWvVv8h2i3t3dbbKZPt1oLVD/agK7LlzwwCDt+NbkEMVvCkMESxxIMKiLhVHsBTLazt7G0S3toY4LeJcJHGoVVHoB2rAuJtXbTHtLi8sNO1aedks2X94GjDA/dOPmK5/OtFojktzvR6GxrGmxa1pN1p1w0qxToUcxttbHsfwqPTr/z727sPsd3GLIqgnmHyzZHVTkk49TUkep2i6hHpb3EZv2h8/yQMEoDgtjsM1eC/wCTTtcl6LlaHDqKcTwaaoxTiaCEct4xlvEh06KG1SS1k1Oy+0TGbaYsXUO3C4+bJyDyMdea6qsDxWB/ZFt1/wCQlp//AKVxVv0DCub8b/8AIuL/ANhCx/8ASuGukrm/G/8AyLi/9hCx/wDSuGgDo+9LTQwJ4p1ABRRRQAUUUmRjrQAtFN3j6fWlDAmlcBaKKKYBQelFB6UAVb2E3VnNAJZIvNjZPMjbayZGMqexHauc1+ZtF8Kw6fHeb7uZEsoJruQsXcjbudgC3J6nnrXUlhnH51kWiC/1We7cbo4f3MOfUffYfU4H/AayqaqyInLaL6lLU9Z0uwu00bVLZltZoFxPLCGtmJbaIsnq2RnGOlZGl6bIvjHU1fVdQkmto/8AR4/KMdrBHIvyqAPlYgAenSun17Rv7a077KLqa2YSJIJYcbgVYHvmpzdWa3q6e08Zu2iMggLfMUzgnHXGTTUXszrjUjCFoL+u5wEeiR2mp6Hpj3sReZpbwalDIBPNOG3SRqOSEZR82Dg4/A6+p2Vxo2h3Gi6edSurrUGuWhuEYKLZ2BdQWyCq5OAR79K1Z10Twlo4mW02W1o+VWNGldTI2Dgcnkn8s9qoeHbK7fxDqmr6oBBeXBMFtB5nK26NwcA85Jzn396VtbG7qykueWy/F/0zkYNBZb/91Lpt5q00wjnjn2ebbSMqvIyPjLsmCQeTyT1Nen2Fl9k0+3tnnlupIECfaJzudzxkk+prK1jw/Ld6rp19ZLZxPBLI08jxfvCrptYowGQ2ABn2HYYqXwpb6hZaSbLUIpUa2lkiheabzXniB+WRj2Jz0ohHlZFer7SKlfXsX9M0q00eCaKziMaSStM2XLZZuvWrkc0byGNXUuuCyhuRVBNWSTXZtKFvcrJFCs3nFMRMCcYDZ5PtipYNJsoNXudUigC3tyipNLuJ3KvQYzgflWvkjlt/NuSz6daXM0E9xbRSy2zF4HdQzRsepUnkVItvF5/nCNPNC7d+0bgM5xnrjPOKmP3Tis2xg1OPVL+S7uYZbN2Q2kaphowF+bce+TQLdbmktKeKAKD0oEVr0XJsrgWZjF0Y28ky52b8fLuxzjOKwdbW7Xwxp4vzCbsX+necYc7N/wBqhztzzjOa6Ug4rE8V/wDIGt/+wnp//pXDQF9LG9RRRQBzfjf/AJFxf+whY/8ApXDXR965zxv/AMi4v/YQsf8A0rhro+9ACMPlNfI3xF0T/hHvH2qWYQJDLK11b4GFEch3YAHoSy/8B9K+uj0rwr4+aKsUmk69GHDNm0l2jCnGXQE9v+Wn1/CvRyut7LErz0IqK8Txuwmis9Vtbq6hS5ghmRpIJPuyqDkqQD3AxivsvT7azt7CGKwt4be2CAxRxRhFVTyMKMY/KvKfgbp+gXfh6S9Gm2x1m0uWikuJBvkwRlGXOdnysV+XGdpr2DoBzkVWa4lVq1kmraasIKyHAYxxj+lG7iqF3q9rbP5RYyT9ooxub8hVYf2tf9ksY+xbEkh/D7q/rXke0V7ITqK9lqzRur63s4y9xMka9txxk+3rWd/aN7enbY2pVMf6+6BRT/ur94/jip7XRbW2m88h5pz1mmYu34E9B7DArQCkdMUWm9xcs5b6IyE0QXDq+ozNdsOQjcRqfZRx+eTWukSooCqABwBjpTgOetOqlBIuMIx2G4wKr3tu11ZzW6zSQmWNo/MiO10yMblPYjrVk9KYzAnFUUczrN3P4c8L29vaXqtft5VpazX2+QSSEgZkZQWyRnn1qTVte022vU0nWLZhbzwhmmmiDWzszbfKJJPzcZxjGK6B40cDcqnHIyOnvWbr2jf21p32b7TNbMJUlWSLG4FWBA57VMk3sa05QbSkcUbaay8SajcyanezS2LRtHGYDHbW0EnG2MZ2lgNvp0quNLisb7StOF0s8wZ7xr60lAuppy2541TJKoy9cEDA5Pr6DNcWLXY0yWaJrmWIv5DEbimcE49M1Quv7J8LaOblrY+TbN8uxGmkQudvGctjn8vYVzypPmcr7hGVV1Hyac1v8jnbi01bTdLk0u2jvpDfvcywsjgtExBZQ8gI8tckKNue/NYseiu+ogxy6XdatNMEnilEay2sjKrSMjY+dkwWB5bB75rrPD1ldt4i1LV9VUQXlwTb21vuGUt0bg+5JOc/41c1jw/Ldanp17ZLaRPBK7TyPF+8KOm1ijDkNgDn2HpiqVLqdMJ+zlaTu318/wCtDVsLL7Jp9vbPPLdSQoE+0Tnc7nAySfU0mmaVaaPBNFZxGNJJWmbLlss3XrVDwpBqFnpBstQikRraWSKF5pvNeaIH5ZGPYnPSriaskmuzaULe5WSKFZvOKYiYE4wGzyfbFbrY5ZqXM0ndIvxzRvIY1dS64LKG5FRT6daXM0E9xbRSy2zF4HdQzRsepUnkVFBpNlBq9zqkUAW9uUVJpdxO5V6DGcD8qvn7pxTI0WxCtvF5/nCNPNC7d+0bgM5xnrjPOKmWs2xg1OPVL+S7uYZbN2Q2kaphowF+bce+TWmBQDXmB4qtei5NlcCzMYujG3kmXOzfj5d2OcZxVk9KaQcUC63Oa1tbtfDGni/MJuxf6d5xhzs3/aoc7c84zmuorB8V/wDIGt/+wnp//pXDW9QNu7uFc345G7w1tyRm/sRkHBGbqLkV0TNtrnfGzf8AFOLxx/aFj/6Vw0CI7Z/EWj6hFb30f9safK4Vb6JVS4hJOB5sY4ZR/fTHfKd629P1Wx1SxivLC6iubaX7ksTBlb8RVrAPGenpWJP4Yt11RdU0+eXTrskG4NrtEd0O4kQgqT6P94euOKAN3NJvFc1a+Kfs14mn+ILUaVeSviCQvvtrg548uXAG7p8jBWz0BHNeT+O/irrOnfEKSLRLpTZacv2eWBhujnfq5I6jB+XjptPrXRhcLVxVT2dJXYm0tz3e6vYLOzmurh9kMKNJIx6KqjJP4AVS0XxBpXiLT1vdJvYrq3YfejPKn0YHlT7GvGvGvxTTxB8M0jt7Oazu9Sna2lRzlfLTa0hRgeVO5VyQOrDtmvOfBd9d6X4nj1W1uJYIrONrm8ZHx5sKYJjbsd52IM8ZZe9d1HJqtTCzryfLyu3qQ6iUrHr/AI5+Ldz4X8crpdjaw3VrbRr9sRiVYyMAQFb/AGVK9urGvQfCPizTfGWj/wBpaYZRGr+XLHKhVo5MAlT2PDDkZ618jXd3cahfTXlxmW6uZTI5A+87HJ/U/wAq+mfhc+iaZ4eGgWd7BJqlkzf2lEOHWf8A5acdwD8uRx8orozXLaWDoU0vjauxU58zZ6Bmim7ucHinZrwDUKRvu0tNc4WmF7GDr63StZ3NvfSQNHIVFuoBWdmGFDdwAfmOPQ1p2FotlaRW6nOwY3HqT3P481TP+na7jrDZpk+nmsP6L/6FWuBWcdZORnFtyu+mi/UQg4NVWsrU34vDbR/ahGYxOUG8KTnbnrirZGRgHmsyW31Ftbgnju4lsFiZZYDHlmcnghuwrTc1iuzOT1bRrSTxkbG6LR2usKs6GCSUSmeD5uT91V29PcfSuu/siyfVo9VMA+2xxGFZcnhCc4xnH6Zq95fzbu/P+f0p4X3pJWZc6spJK+whGTWfq1tqM9ksem3aWtwJEJkePeCoPzDHqRkZrSIpCPemZp2dxmMHJFUJdas4dZttLeRhdXMbSxKEJBVevOMDrVnUIbifT7iG1uTbXEkbLHOF3eWxHDY74POKbY200VnbJdTC4uI4lWSbaF3sAMtjtk80FJK12WxyKXFAGKWgkKKKKACsLxZ/yB7f/sJ6f/6Vw1unisHxYf8AiUW//YTsP/SyGgDeooprNtoA53xv/wAi4v8A2ELD/wBK4a6PvXN+N2/4pxeOP7Qsef8At7hrpARmgAPSuN+J2hDXfh9q0AjR54ojcwZByHQZ4weuNw/GuzNMYDH40bO6EzkPDep2S+HdPXR9F8gyQK5tIYhGkLMAWDE4wQevUmtf7Df3n/H5eeUh6w2xI/Nzz+WK4PwHrUHhfWrjwBdpMZIr+b7FKCDGkbL5qRsS24sQWPAP3hk54Hoeqa5pmi2putUvoLSEfxSyAZ+nr1HSs3Hnd5O5Doyb97UntbC2so/LtoY4lJySowWPqT1NWgMCq9newX9lDeWsqy288YlikU8MpGQfxFUtZ8S6R4eg83Vb+G2B+6rn5n/3VHJ/AVeiNFBt8qRrilrJ0DX7HxLpcWpaeXNu7Mo8xNjAqxBBB5HStahW6A007MSloopgI2dpxWbfWN1c39lPDqEtvFA7NLCigrOCMAN6Y61pnmk280DTsIBkcikIOOafTSMjAPNAio1latfi8NtF9q2eWJyg3hM52564ri9V0e1fxm1jdFktdZCzoYJJVlM8HzZJ+6q7f1H0rrJbfUW1uCeO7iWwWJllgMeWZyeCG7CtDy/m3d+f8/pScUzWFR09fIonSbKTVo9VaAG9jiMKy5PCE5xjOP0zWgRkjFKF96UimtDJ67mbq9tqM9ksem3aWtwJEJkePeCoPzDHqRkZq9jByRTyPeq2oQ3E+n3ENrcm2uJI2WOcLu8tiOGx3wecUWHe/ulaXWrOHWbbS3kYXVzG0sShCQVXrzjA61pDkVUsbaaKztkuphcXEcSrJNtC72AGWx2yeauAYoCSXQMUtFFAgoooPFAGF4s/5A9v/wBhPT//AErhrdrB8WH/AIlFv/2E7D/0shreoA5/xxqF1pXg3UryylEVykYVJcZ8vcwUuPdQSfTiuX1me8j0bxFaKHuVsNa0+OzE0pywL2smwyHJI3uwyc4z7CvQbq2hu7eS3uIklhlQpJG6hldSMEEHqCK5rxXYW1h4VWG2gjhiOpWTFYxjLG7iyT6k9yetAHSWck8lrC9zCIZ2QGSMPu2MRkrnvznmpzyKRRinUAV7m1iu4HgnijlifhkkUMpHoQeteN+Ofgo95cT6p4auFFzK7yy2dzISrsSSdj9iT2bjnqO/tlNYcdK2oYiph5c9J2Ymr7nx/wCLYJNP1z+x2hkjTS4ltI1dCN4UktIAeokcu49mWoZwdN8LxwdLjVn89zjkW0ZZUGfRpA7Ef9MkNfUvifwfo3i2x+z6taCRkz5U6fLNFn+6/UduDx614b8RvhtrWj3s+qWkLXulbUSPyVO+2jRAqqy9wAoG4HB64Ga+kwOa0qyp4et7qi7t930/ExlTa1Rx3h5Ft7i51uVA0OloJVBAIadjthU54xv+cjusbdelUdKhvrjWLKLTJZV1GWZY7eRJCjh2IAO4cjk8n61oash03R9P0jAE0gGoXgP96Rf3Kn/diO7B6GZ6NJJ07RtQ1lsh2zYWZI/5aOp8xuo+7EWHsZUr16klWpVMS1d1Hyx9Nl/mZ7NJdD6R8G+PNC8S262dnqv2i+t12SidFikm28GQKOCDjPy5wCOnSuyBr428NaTc654m0zS7F5IbiaddssTYaJV5Zwf9lQT1GcetfYUSrEiqpOFGBk5JHHJPfp1r5DNcBHBVlTUr3VzohPmVyfd0qtfXkdpZSzuCQikgDqT2A984FTk89uKyLwfbdUt7Icxx4nmGeDjOwf8AfQz/AMBry5OyCcrL1J9Jtnt7MedgzSMZJCP7xOT+XT8K0hTVXbT6IR5Y2HCPLFIQ0mAT0p1FUUJzS0UUAFFFFACYoAxS0UAFFFFABRRRQAh6GuW8ZT3ixaZDDaLLaPqdn585m2mHF1DtwuPmySQeRjrXVVg+LB/xKLfPP/EzsP8A0sioA3q5/wAcahdaV4N1K8spRFcpGFSXGfL3MFLj3UEn04roKguraG7t5Le4iSWGVCkkbqGV1IwQQeoIoA8+1me8j0bxFaKHuVsNa0+OzE0pywL2smwyHJI3uwyc4z7CvQLOSeS1he5hEM7IDJGH3bGIyVz35zzXN+K7C2sPCqw20EcMR1KyYrGMZY3cWSfUnuT1rqlGKAHU1gSOKcaQ8j1oA8L+LllJpHjbS9csrk2ckyb2kUBszREYOD32sOuchR6V5xdavJe3bXDSXOo3p4NxLIXYf8CJ4+gwOe1e/wDxa0Yap4GuZRCJXsXS7xxu2KfnwT0+Uk8Y6Yr56Wa5uAFs7cQRdPMkXbn6Afj/APWrixCad+h9Nk84ypvuvK7sdXa+PPEem+F7bRo72Cwt7dWXzok/ekFiQMtwuAccDPHWptC8D+IvFEgvYbdo4p8OdR1F2zID3GcvJkHI6A/3q4oxWkUqNdzm4k6BWYbR+uB+PFfTXw+07VNK8G2Flqqos8QZUCy+ZiLcSikjjIBC4BIwo5opR9p8THjaywCX1eKTfzf/AACXwR4THhDSZLL7c948sxnkdkCKGKqCFHYfL3Jrp6QUtdiVlY+alOU25Sd2wooopkhRRRQAUhpaKAG4BPSl5paKACiiigApMUtFACAYpaKKACiiigApD0NLRQByvjKe8WLTIYbRZbR9Ts/PnM20w4uoduFx82SSDyMda6oVg+LB/wASi3zz/wATOw/9LIq3qACub8b/APIuL/2ELD/0rhrpK5vxv/yLi/8AYQsf/SuGgDo+9LSd6WgAoNFFADSDTWjJ9PepKKVgPOfG3wk0nxRJLqNq32DVTlzKgzHM3H+sToenJGCe+a8P8a+HtT8LNpulX1uyWttDhLlQTDcTP80rK3r91OcHbGvAr60IyKqX+mWep2clnfW0VzbSDDxSqGB7969HBZlVw04Seqi9EyZRUj5LsJptD8OyajBLNb3+oS/Z7aaJijRwoQ0jggggs2xBjrtkGa9D8D/GHVora5tNcgbUI7W2acXgIWRduFVXHAbc5RQeDlhnPWr/AI++Dl1MIbzwwyNDawLBHpr8FFBJPluT8xLMzEMeSTz0FeV6la3Gh6JHpl1BJb3984uriNwQ0cKFliVu+S/mOR6CP8PZlLD5jSsta05dei/4Yzi+SWux9O6B400TxHaO9jcFJ4kLy2s+FmjA7lc8j3GR71e0ZNySXsgxLdNuwRyE6IPy5/E18paTdXO43TSbWtR+6lY8+a4KKMj/AIExHcJg9a9G8HePda0a7s9KuJG1LT5plhxcsTLEGOMq5zkLySGzwDyAK+TxEJYau6Na3Mj0Y4B4hSr4fWEN776/5HvfmDPQ1l+IvElj4Y0SfVb4StDEVUJCoZ5GZgoVQSATk+vY+leD3HjnWW8Uahr2mahNCl1J+6il+eIwrwgMZOAcAHIwQSeeTm14x8Z3Pimw0aGa3Fo0UJu7iFJCyl3yI8ZAwNgLgc4Ei9cVk8RFRbXQ7aeS4l1aVOStznt2g+J9J8SWZutLuhOinEi4KvGfRlPI/wA4rWDggEdDXzx8PjYWviuHVdQv47K2th5QkZ9nnSyAhIs+mFdsHgFVPevoKOQSBWRwynkMDkEdsVpSnzxucePwqwteVKLukT0UUVocYUUUUAFFFFABRRRQAUUUUAFYXiz/AJBFv/2E9P8A/SuGt2sLxZ/yCLf/ALCen/8ApXDQBu0UUUAc343/AORcX/sIWH/pXDXR965zxv8A8i4v/YQsf/SuGuj70ALRRRQBWvbWG9tJ7W4RXgnjaKRG6MrDBH5Gvk2+0+7sr+9sbq6EcVnO9sSBhm2MVyc8DIGeMj8DX1w/5V8+fF7TYdL8anUJQ8cGoW4cFQcNIvyOAc5B27DxjOec1hXjeN0eplNb2dZxez87L5nIaHpia5rUOjab9n+1zhkWW6YhOATjOCT06KAK+pNEsZ9O0Owsbi4FxNbW6QvMF2+YVUDOM968U+HXga91s6Z4hF1BZafBcrNHHGN0ztG/IIGFQErg9SR9a96XoDjHtRQjyxuPNq6q1VGLTS7K2ouKWiitzygooooAKKKKACiiigAooooAKKKKACiiigAooooAKKKKACiiigDC8Wf8gi3/AOwnp/8A6Vw1u1heLP8AkEW//YT0/wD9K4a3aACub8b/APIuL/2ELH/0rhroycVzfjZgfDijPP8AaFjwf+vuGgDpO9LSA5NLQAUUUUAFFFFABSYpaKAGkVzXizwPovjCzEWp2/75BiK5iO2WP6N3HseP5109IaqEpQkpRdmgep8yeOfhvq3hPT4hbpLqGlIzTTXSR7SjZwN6AkgKoGG56t0rC0F5Y9IubuSVi02bGzyRuG5czuPXEZCfWevrV0J9/X3rzfx18JrTxJbxzaVONMu7YOYY1G23LM25iVH3WY9WHPA4OK6Z4lVqHsKiV735upphansKl/s9V38jx2CCO4nSCZzFBgvM/UrCilpCPfaCB6kimz3Jnlnu51ERlJldFJIjHZR7KuFA9FFW7zRNZ8NWr2utQmC9vJjCHBG1oI9rkjHB3vsI74iOetMsBGt0budFktrJDdSI5OJSrAJH77pCin2LelfP1KThJUe+rZ99h8bCtGeOS0irRX9fcF+rQiHTpBzbKZLlSSf9IkAMn0KIIo/Yo3qa9K+C41Ex6kTdy/2PblYYrZuVEx+ZyvdcArlRxlj3FeVZnLFm33N1K+Tg5aaVm/mzN+ZrqtE8a6p4TufsFi8F3pdsfJeBhgSOp/eyrJ1BaQuRnI27RxjNaUai5nNvTZHDmWDn9Whhqcb1HeTPocNSg5rF8Na/a+JdHh1O0SaOKXcAky4ZSrFSOpB5HUEg1sivRWup8W9HYdRRRQAUUUUAFFFFABRRRQAVheLP+QRb/wDYT0//ANK4a3ScDJrB8WEf2Rbjv/adh/6Vw0Ab1FHakJxQBznjf/kXF/7CFj/6Vw10feub8bMD4cUZ5/tCx4P/AF9w10gOTQAtFFFACMMivNfjNpj3HhSHVIkWR9NuBIVburjZxwf4ip9MA88V6WelZ+saZDrOkXenXIYw3MLRPtPOCMcUmroulN05qa6HJfCrSTpvg+G4+2i5TUGF4iiMqIdyKCnJOcFeenOa70V458GNdu1e78KahKplso2mjjwA0beawmVsejsMH0r2IdBSjtZFVuZ1G5O7YtFFFUZBRRRQAUUUUAFFFFABRRRQAUUUUAFFFFABRRRQAUUUUAFFFBOBk0AYXiz/AJBFv/2E9P8A/SuGt2sHxYR/ZFuO/wDadh/6Vw1vUAYk2pJqXmWMR1KzkbK/aDZugUDqQ7LtHAOD71y+rQ3+n+BbiOR57oxaravZJd3GZTH9qh2K7tzyckE8hSoPINd1eWNvqFnNaXUSy28ylJI2+66nqD7GuW8QaNp2heFfI0uygs4W1Oxdo4ECBmN3DycdewoA6qzeaS2ie4hEMzKC8QffsbHIz3+tWKaq49/enUAFFFFABRRRQAUUUUAFFFFABSEZFLRSsBm6to1hrdg9lqdpFdW7g5SQZ/EHqD7ivKPFfwyvNJ04nw59ovrdrn7RdwvJumIVcRBOMMF3Snk5JK9cCvaCM0zy+CM44xx2pSgpI3o4ipRkpRezvbpofK1o7QyTXeTFLZ4jjVgVdbl9wTg8qUUPJz3RfUVFBbSTSW9nbMsbyssUbMflTtuJ9FGST2ANfRXirwZpnim1Ed2JIbiMlormA7WViMcjowxxg5/CvG/EHg3V/CFne3WoeXPbyYtYrq3BxtkDb3cdU+RPL7j98ea454flaS+Fan02FztVFUlU0qzsl2s9D2vwrJo48OWUOhXcNzYW0SwxyRMCDgDOcfxHqc88+9bqH+dfMfh7U7vR9bhu7G8ltVQ+fdtDgrJDGCzhl6NkHaM87nGCCa9U8J/Fiy1R4bTXYY9MvZMBJA+6CQnGAG6qeTw3HHBNdFKsppX0Z4mNyyrh6kkveS3a8z0zNFMDZIA/Gn1seaFFFFABRRRQAUUUUAIelct4xnu44dMhhsxLbSalZ+fOZdphxdQ7fl/iyTj2611R6Vg+Kx/xKLcn/oJ6f+H+lxUAbpOBzWLNqSal5ljEdSs5Gyv2g2boFA6kOy7RwDg+9bWOKr3ljb6hZzWl1EstvMpSSNvuup6g+xoA4XVob/T/AALcRyPPdGLVbV7JLu4zKY/tUOxXdueTkgnkKVB5Bru7N5pLaJ7iEQzMoLxB9+xscjPf61yviDRtO0Lwr5Gl2UFnC2p2LtHAgQMxu4eTjr2Fdgq49/egB1FFFAAaawJUgHFOooApWmmWli8z2trb27TuZJjDGE8xz1ZsdT05NXB0FGKUUAFFFFABRRRQAUUUUAFFFFABRRRQAUUUUAFFFFABRRRQAUUUUAFIelLQelAHK+MZ7uOHTIYbMS20mpWfnzmXaYcXUO35f4sk49utdVWD4rH/ABKLcn/oJ6f+H+lxVvUAFc343/5Fxf8AsIWP/pXDXSVzfjf/AJFxf+whY/8ApXDQB0felpO9LQAUUUUAFFFFABRRRQAUUUUAFFFFABRRRQA0jIqNoldSrhWUjBBHUdxU1JQB5r4l+Ftrcadef8I2LfT7q5eMyRSZMLIrFjGo58sFtrcAglBxXliWF3o+qNJrGlzx/YQLh4JwCkzhgIk3D5WVn2k4J+VG619OMMqRnr6Vma1othr1i1jqdrHcQMQwDcFWHRlI5VuTgg5rKVKLal1R34fMatGnKlvGW5zvhT4kaT4ldbRwbDU8DNpMww5xz5bdGGe3De1dqrZ9a8mg+HX/AAiPiWHXzLc6npNlmWO1ii8y5SQ/IOOjqqszZGGyowD39K0rVbHWLVbvT7qO5gJ2lkbO1h1UjqCM8g4PSrhzW9458SqKm3Rb5fM0aKaHBOKdVGAUUUUAFFFFABWF4s/5BFv/ANhPT/8A0rhrdrC8Wf8AIIt/+wnp/wD6Vw0AbtFFFAHN+N/+RcX/ALCFj/6Vw10feuc8b/8AIuL/ANhCx/8ASuGuj70ALRRRQAUUUUAFFFFABRRRQAUUUUAFFFFABRRRQAUUUUAFFFFABRRRQAUUUUAFFFFABRRRQBheLP8AkEW//YT0/wD9K4a3awvFn/IIt/8AsJ6f/wClcNbtABXOeNgT4cXAz/xMLH/0rhro6q6hp1nqtlJZX9rDc20mN8UyBlbBBGQfQgH8KALOeaWuXHw58HZ/5FvTf+/IoPw68GgZ/wCEb03/AL8CgDqM4qvNewW89tDIWD3LlIgFJ3MFLEe3Ck81zx+Hfgzv4b00fWAVWm8E+A7aeCGfRNGjmmO2JJI1VpCOyg8k8jgetAHZUVy4+HXg3/oWtNB/64Cl/wCFc+Df+ha03/vwKAOnormP+Fc+Df8AoWtN/wC/Ao/4Vz4N/wCha03/AL8CgDp6K5j/AIVz4N/6FrTf+/Ao/wCFc+Df+ha03/vwKAOnormP+Fc+Df8AoWtN/wC/Ao/4Vz4N/wCha03/AL8CgDp6r3l9b2EAmuXKRmSOIHaTlncIo49WYD8a58/DrwaB/wAi3pv/AH4FVbrwV4Ds4w91oejQRltm6aNUG49Bk9+/rQB2IbPY0tcqvw88HMefDemnv/qBT/8AhXPg3/oWtN/78CgDpqQgmua/4Vz4N/6FrTf+/ApP+Fc+Df8AoWtN/wC/AoA6QqSODg+orn9d8IwapBfS2NzPpWp3cIie/smKSEAgjOMZPygZPIBIBAJzH/wrnwb/ANC3pv8A34FB+HPg0jH/AAjem/8AfgUAZfhvU/GVjr6aF4n04X8Lhmg1yyQCJgATiVeNhOO3cgcjmu8rl/8AhXXg7v4b0057mAE/nS/8K58G/wDQt6b/AN+BQB09QXd3DY2U93cMVggjaWRsZwqjJOB7Cuf/AOFc+Df+ha03/vwKa3w78GqCf+Ea03j1twR+VAHTpIsiK65KsMg4xxTq5G18B+B7uFZoPD+lSRvyrJErBuoyD36dan/4Vz4N/wCha03/AL8CgDp6wvFnOkW/H/MTsP8A0rhqr/wrnwb/ANC1pv8A34FSW3gLwpZ3UV1beHtOjniYPG4gXKsOhGe49aAOjFFIBiloA5zxsCfDi4Gf+JhY/wDpXDXRZ5qtqGnWeq2Ullf2sNzbSY3xTIGVsEEZB9CAfwrBHw58HZ/5FvTf+/IoA6ijOK5c/DrwaBn/AIRvTf8AvwKQ/DvwZ38N6aPrAKAOhmvYLee2hkLB7lykQCk7mCliPbhSeasVxs3gnwHbTwQz6Jo0c0x2xJJGqtIR2UHknkcD1q0Ph14N/wCha00H/rgKAOoormP+Fc+Df+ha03/vwKP+Fc+Df+ha03/vwKAOnormP+Fc+Df+ha03/vwKP+Fc+Df+ha03/vwKAOnormP+Fc+Df+ha03/vwKP+Fc+Df+ha03/vwKAOnormP+Fc+Df+ha03/vwKQ/DrwaB/yLem/wDfgUAdBeX1vYQCa5cpGZI4gdpOWdwijj1ZgPxqcNnsa4668FeA7OMPdaHo0EZbZumjVBuPQZPfv61YX4eeDmPPhvTT3/1AoA6qiuY/4Vz4N/6FrTf+/Ao/4Vz4N/6FrTf+/AoA6eiuY/4Vz4N/6FrTf+/Ao/4Vz4N/6FrTf+/AoA6eiuY/4Vz4N/6FrTf+/Ao/4Vz4N/6FrTf+/AoA6eiuY/4Vz4N/6FrTf+/Ao/4Vz4N/6FrTf+/AoA6C7u4bGynu7hisEEbSyNjOFUZJwPYVKkiyIrrkqwyDjHFcw3w78GqCf+Ea03j1twR+VRWvgPwPdwrNB4f0qSN+VZIlYN1GQe/TrQB11Fcx/wAK58G/9C1pv/fgUf8ACufBv/Qtab/34FAFrxZzpFvx/wAxOw/9K4a3RXOW3gLwpZ3UV1beHtOjniYPG4gXKsOhGe49avz6jND4p0/S1VDBcWVzcMxB3Bo3gVQDnpiVs8dh+IBqUUUUAFIelLRQBR1F9Sit1Om21rcz7hlLm5aBQO53BHOc44x+Ncpr0ttMLaLXre3s9RaaGcNaGS5KpFIHUK/lqQxbI6DhjXc0YHpQA1e3HanUUUAFFFFABRRRQAUUUUAIeRiuY8YDSjpxh1JE33EctvC0kLSqm9cMdoB7D0z2yM11FGKAKOlGI6baeS8jxeQhR5c72GBgtnnOMdavUYooAKKKKACiiigAooooAD0rnfGsJufDjQESeRJc263OxN5MPnJ5gIwcgrkHg8E10VFAGR4buLy50aOW+A87zZUVgmzfGsjKj7e25ArfjxjpWvRgDoKKACiiigAooooAKKKKAEPSqWovqUVup022tbmfcMpc3LQKB3O4I5znHGPxq9RQBw2vS20wtotet7ez1FpoZw1oZLkqkUgdQr+WpDFsjoOGNduvbjtTsD0ooAKKKKACiiigAooooAKQ8jFLRQBy/jAaUdOMOpIm+4jlt4WkhaVU3rhjtAPYeme2RmtrSjEdNtPJeR4vIQo8ud7DAwWzznGOtXsUYoAKKKKACiiigAooooAKD0oooA53xrCbnw40BEnkSXNutzsTeTD5yeYCMHIK5B4PBNW/DdxeXOjRy3wHnebKisE2b41kZUfb23IFb8eMdK16MAdBQAUUUUAFc/ef8lD0b/sFX/8A6NtK6CozBC1wlw0UZnRGRJCo3KrEFgD1AJVSR32j0o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07" y="1596941"/>
            <a:ext cx="10485068" cy="4771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44525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clasificación</a:t>
            </a:r>
          </a:p>
        </p:txBody>
      </p:sp>
      <p:sp>
        <p:nvSpPr>
          <p:cNvPr id="10" name="9 Rectángulo redondeado"/>
          <p:cNvSpPr/>
          <p:nvPr/>
        </p:nvSpPr>
        <p:spPr>
          <a:xfrm>
            <a:off x="8205036"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cuadrático </a:t>
            </a:r>
          </a:p>
        </p:txBody>
      </p:sp>
      <p:sp>
        <p:nvSpPr>
          <p:cNvPr id="11" name="10 Elipse"/>
          <p:cNvSpPr/>
          <p:nvPr/>
        </p:nvSpPr>
        <p:spPr>
          <a:xfrm>
            <a:off x="6671219"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lineal</a:t>
            </a:r>
          </a:p>
        </p:txBody>
      </p:sp>
    </p:spTree>
    <p:extLst>
      <p:ext uri="{BB962C8B-B14F-4D97-AF65-F5344CB8AC3E}">
        <p14:creationId xmlns:p14="http://schemas.microsoft.com/office/powerpoint/2010/main" val="380131776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cuadrático </a:t>
            </a:r>
          </a:p>
        </p:txBody>
      </p:sp>
      <p:sp>
        <p:nvSpPr>
          <p:cNvPr id="17" name="16 Rectángulo"/>
          <p:cNvSpPr/>
          <p:nvPr/>
        </p:nvSpPr>
        <p:spPr>
          <a:xfrm>
            <a:off x="5601917" y="1184787"/>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Idea del QDA</a:t>
            </a:r>
          </a:p>
        </p:txBody>
      </p:sp>
      <p:sp>
        <p:nvSpPr>
          <p:cNvPr id="18" name="17 Rectángulo"/>
          <p:cNvSpPr/>
          <p:nvPr/>
        </p:nvSpPr>
        <p:spPr>
          <a:xfrm>
            <a:off x="5601916" y="1865672"/>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QDA de 2 predictores</a:t>
            </a:r>
          </a:p>
        </p:txBody>
      </p:sp>
    </p:spTree>
    <p:extLst>
      <p:ext uri="{BB962C8B-B14F-4D97-AF65-F5344CB8AC3E}">
        <p14:creationId xmlns:p14="http://schemas.microsoft.com/office/powerpoint/2010/main" val="27793259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76718" y="1253330"/>
                <a:ext cx="11895308" cy="5550830"/>
              </a:xfrm>
            </p:spPr>
            <p:txBody>
              <a:bodyPr>
                <a:normAutofit/>
              </a:bodyPr>
              <a:lstStyle/>
              <a:p>
                <a:pPr marL="0" indent="0" algn="just">
                  <a:buNone/>
                </a:pPr>
                <a:r>
                  <a:rPr lang="es-ES" sz="2400" dirty="0"/>
                  <a:t>El clasificador cuadrático o </a:t>
                </a:r>
                <a:r>
                  <a:rPr lang="es-ES" sz="2400" i="1" dirty="0" err="1"/>
                  <a:t>Quadratic</a:t>
                </a:r>
                <a:r>
                  <a:rPr lang="es-ES" sz="2400" i="1" dirty="0"/>
                  <a:t> </a:t>
                </a:r>
                <a:r>
                  <a:rPr lang="es-ES" sz="2400" i="1" dirty="0" err="1"/>
                  <a:t>Discriminat</a:t>
                </a:r>
                <a:r>
                  <a:rPr lang="es-ES" sz="2400" i="1" dirty="0"/>
                  <a:t> </a:t>
                </a:r>
                <a:r>
                  <a:rPr lang="es-ES" sz="2400" i="1" dirty="0" err="1"/>
                  <a:t>Analysis</a:t>
                </a:r>
                <a:r>
                  <a:rPr lang="es-ES" sz="2400" i="1" dirty="0"/>
                  <a:t> QDA</a:t>
                </a:r>
                <a:r>
                  <a:rPr lang="es-ES" sz="2400" dirty="0"/>
                  <a:t> se asemeja en gran medida al </a:t>
                </a:r>
                <a:r>
                  <a:rPr lang="es-ES" sz="2400" i="1" dirty="0"/>
                  <a:t>LDA</a:t>
                </a:r>
                <a:r>
                  <a:rPr lang="es-ES" sz="2400" dirty="0"/>
                  <a:t>, con la única diferencia de que el </a:t>
                </a:r>
                <a:r>
                  <a:rPr lang="es-ES" sz="2400" i="1" dirty="0"/>
                  <a:t>QDA</a:t>
                </a:r>
                <a:r>
                  <a:rPr lang="es-ES" sz="2400" dirty="0"/>
                  <a:t> considera que cada clase </a:t>
                </a:r>
                <a:r>
                  <a:rPr lang="es-ES" sz="2400" i="1" dirty="0"/>
                  <a:t>k</a:t>
                </a:r>
                <a:r>
                  <a:rPr lang="es-ES" sz="2400" dirty="0"/>
                  <a:t> tiene su propia matriz de covarianza (</a:t>
                </a:r>
                <a14:m>
                  <m:oMath xmlns:m="http://schemas.openxmlformats.org/officeDocument/2006/math">
                    <m:sSub>
                      <m:sSubPr>
                        <m:ctrlPr>
                          <a:rPr lang="es-CR" sz="2400" b="0" i="1" smtClean="0">
                            <a:latin typeface="Cambria Math" panose="02040503050406030204" pitchFamily="18" charset="0"/>
                            <a:ea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Σ</m:t>
                        </m:r>
                      </m:e>
                      <m:sub>
                        <m:r>
                          <a:rPr lang="es-CR" sz="2400" b="0" i="1" smtClean="0">
                            <a:latin typeface="Cambria Math" panose="02040503050406030204" pitchFamily="18" charset="0"/>
                            <a:ea typeface="Cambria Math" panose="02040503050406030204" pitchFamily="18" charset="0"/>
                          </a:rPr>
                          <m:t>𝑘</m:t>
                        </m:r>
                      </m:sub>
                    </m:sSub>
                  </m:oMath>
                </a14:m>
                <a:r>
                  <a:rPr lang="es-ES" sz="2400" dirty="0"/>
                  <a:t>) y </a:t>
                </a:r>
                <a:r>
                  <a:rPr lang="es-ES" sz="2400" dirty="0" err="1"/>
                  <a:t>omo</a:t>
                </a:r>
                <a:r>
                  <a:rPr lang="es-ES" sz="2400" dirty="0"/>
                  <a:t> consecuencia, la función discriminante toma forma cuadrática:</a:t>
                </a:r>
              </a:p>
              <a:p>
                <a:pPr marL="0" indent="0" algn="just">
                  <a:buNone/>
                </a:pPr>
                <a:endParaRPr lang="es-ES" sz="2400" dirty="0"/>
              </a:p>
              <a:p>
                <a:pPr marL="0" indent="0" algn="just">
                  <a:buNone/>
                </a:pPr>
                <a:endParaRPr lang="es-ES" sz="2400" dirty="0"/>
              </a:p>
              <a:p>
                <a:pPr marL="0" indent="0" algn="just">
                  <a:buNone/>
                </a:pPr>
                <a:endParaRPr lang="es-ES" sz="2400" dirty="0"/>
              </a:p>
              <a:p>
                <a:pPr marL="0" indent="0" algn="just">
                  <a:buNone/>
                </a:pPr>
                <a:r>
                  <a:rPr lang="es-ES" sz="2400" dirty="0"/>
                  <a:t>Para poder calcular la </a:t>
                </a:r>
                <a:r>
                  <a:rPr lang="es-ES" sz="2400" i="1" dirty="0"/>
                  <a:t>posterior </a:t>
                </a:r>
                <a:r>
                  <a:rPr lang="es-ES" sz="2400" i="1" dirty="0" err="1"/>
                  <a:t>probability</a:t>
                </a:r>
                <a:r>
                  <a:rPr lang="es-ES" sz="2400" dirty="0"/>
                  <a:t> a partir de esta ecuación discriminante es necesario estimar, para cada clase,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s-CR" sz="2400" i="1">
                            <a:latin typeface="Cambria Math" panose="02040503050406030204" pitchFamily="18" charset="0"/>
                            <a:ea typeface="Cambria Math" panose="02040503050406030204" pitchFamily="18" charset="0"/>
                          </a:rPr>
                          <m:t>𝑘</m:t>
                        </m:r>
                      </m:sub>
                    </m:sSub>
                  </m:oMath>
                </a14:m>
                <a:r>
                  <a:rPr lang="es-ES" sz="2400" dirty="0"/>
                  <a:t>), </a:t>
                </a:r>
                <a14:m>
                  <m:oMath xmlns:m="http://schemas.openxmlformats.org/officeDocument/2006/math">
                    <m:sSub>
                      <m:sSubPr>
                        <m:ctrlPr>
                          <a:rPr lang="es-CR" sz="2400" b="0" i="1" smtClean="0">
                            <a:latin typeface="Cambria Math" panose="02040503050406030204" pitchFamily="18" charset="0"/>
                            <a:ea typeface="Cambria Math" panose="02040503050406030204" pitchFamily="18" charset="0"/>
                          </a:rPr>
                        </m:ctrlPr>
                      </m:sSubPr>
                      <m:e>
                        <m:r>
                          <a:rPr lang="es-ES" sz="2400" i="1" smtClean="0">
                            <a:latin typeface="Cambria Math" panose="02040503050406030204" pitchFamily="18" charset="0"/>
                            <a:ea typeface="Cambria Math" panose="02040503050406030204" pitchFamily="18" charset="0"/>
                          </a:rPr>
                          <m:t>𝜇</m:t>
                        </m:r>
                      </m:e>
                      <m:sub>
                        <m:r>
                          <a:rPr lang="es-CR" sz="2400" b="0" i="1" smtClean="0">
                            <a:latin typeface="Cambria Math" panose="02040503050406030204" pitchFamily="18" charset="0"/>
                            <a:ea typeface="Cambria Math" panose="02040503050406030204" pitchFamily="18" charset="0"/>
                          </a:rPr>
                          <m:t>𝑘</m:t>
                        </m:r>
                      </m:sub>
                    </m:sSub>
                  </m:oMath>
                </a14:m>
                <a:r>
                  <a:rPr lang="es-ES" sz="2400" dirty="0"/>
                  <a:t> y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ES" sz="2400" i="1" smtClean="0">
                            <a:latin typeface="Cambria Math" panose="02040503050406030204" pitchFamily="18" charset="0"/>
                            <a:ea typeface="Cambria Math" panose="02040503050406030204" pitchFamily="18" charset="0"/>
                          </a:rPr>
                          <m:t>𝜋</m:t>
                        </m:r>
                      </m:e>
                      <m:sub>
                        <m:r>
                          <a:rPr lang="es-CR" sz="2400" i="1">
                            <a:latin typeface="Cambria Math" panose="02040503050406030204" pitchFamily="18" charset="0"/>
                            <a:ea typeface="Cambria Math" panose="02040503050406030204" pitchFamily="18" charset="0"/>
                          </a:rPr>
                          <m:t>𝑘</m:t>
                        </m:r>
                      </m:sub>
                    </m:sSub>
                  </m:oMath>
                </a14:m>
                <a:r>
                  <a:rPr lang="es-ES" sz="2400" dirty="0"/>
                  <a:t>, a partir de la muestra. Cada nueva observación se clasifica en aquella clase para la que el valor de la probabilidad posterior sea mayor.</a:t>
                </a:r>
              </a:p>
              <a:p>
                <a:pPr marL="0" indent="0" algn="just">
                  <a:buNone/>
                </a:pPr>
                <a:endParaRPr lang="es-ES" sz="2400" dirty="0"/>
              </a:p>
              <a:p>
                <a:pPr marL="0" indent="0" algn="just">
                  <a:buNone/>
                </a:pPr>
                <a:r>
                  <a:rPr lang="es-ES" sz="2400" i="1" dirty="0"/>
                  <a:t>QDA</a:t>
                </a:r>
                <a:r>
                  <a:rPr lang="es-ES" sz="2400" dirty="0"/>
                  <a:t> genera límites de decisión curvos por lo que puede aplicarse a situaciones en las que la separación entre grupos no es lineal.</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76718" y="1253330"/>
                <a:ext cx="11895308" cy="5550830"/>
              </a:xfrm>
              <a:blipFill>
                <a:blip r:embed="rId2"/>
                <a:stretch>
                  <a:fillRect l="-820" t="-1538" r="-769"/>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D1950999-1FA2-4278-8205-7137415E50F3}"/>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Cuadrático: idea</a:t>
            </a:r>
          </a:p>
        </p:txBody>
      </p:sp>
      <p:pic>
        <p:nvPicPr>
          <p:cNvPr id="2" name="Picture 1">
            <a:extLst>
              <a:ext uri="{FF2B5EF4-FFF2-40B4-BE49-F238E27FC236}">
                <a16:creationId xmlns:a16="http://schemas.microsoft.com/office/drawing/2014/main" id="{DE8FC72F-78C0-43AA-8FE7-346C0ADF77B3}"/>
              </a:ext>
            </a:extLst>
          </p:cNvPr>
          <p:cNvPicPr>
            <a:picLocks noChangeAspect="1"/>
          </p:cNvPicPr>
          <p:nvPr/>
        </p:nvPicPr>
        <p:blipFill>
          <a:blip r:embed="rId3"/>
          <a:stretch>
            <a:fillRect/>
          </a:stretch>
        </p:blipFill>
        <p:spPr>
          <a:xfrm>
            <a:off x="2023961" y="2702641"/>
            <a:ext cx="8200822" cy="726359"/>
          </a:xfrm>
          <a:prstGeom prst="rect">
            <a:avLst/>
          </a:prstGeom>
        </p:spPr>
      </p:pic>
    </p:spTree>
    <p:extLst>
      <p:ext uri="{BB962C8B-B14F-4D97-AF65-F5344CB8AC3E}">
        <p14:creationId xmlns:p14="http://schemas.microsoft.com/office/powerpoint/2010/main" val="133014652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71B9E6F3-CBEE-438F-9B2D-B3A16828CF24}"/>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Cuadrático: dos predictores</a:t>
            </a:r>
          </a:p>
        </p:txBody>
      </p:sp>
      <p:sp>
        <p:nvSpPr>
          <p:cNvPr id="6" name="2 Marcador de contenido">
            <a:extLst>
              <a:ext uri="{FF2B5EF4-FFF2-40B4-BE49-F238E27FC236}">
                <a16:creationId xmlns:a16="http://schemas.microsoft.com/office/drawing/2014/main" id="{D2EC4C01-3D1B-467B-97B4-288F91028D83}"/>
              </a:ext>
            </a:extLst>
          </p:cNvPr>
          <p:cNvSpPr>
            <a:spLocks noGrp="1"/>
          </p:cNvSpPr>
          <p:nvPr>
            <p:ph idx="1"/>
          </p:nvPr>
        </p:nvSpPr>
        <p:spPr>
          <a:xfrm>
            <a:off x="176718" y="1253330"/>
            <a:ext cx="11895308" cy="5550830"/>
          </a:xfrm>
        </p:spPr>
        <p:txBody>
          <a:bodyPr>
            <a:normAutofit/>
          </a:bodyPr>
          <a:lstStyle/>
          <a:p>
            <a:pPr marL="0" indent="0" algn="just">
              <a:buNone/>
            </a:pPr>
            <a:r>
              <a:rPr lang="es-ES" sz="2400" dirty="0"/>
              <a:t>La gran diferencia es que para el QDA, veremos que puede que la separación idónea no sea lineal, y más bien podría existir alguna curvatura que indique la mejor aproximación de una separación polinomial. Los siguientes dos gráficos dan a entender lo anterior.</a:t>
            </a:r>
          </a:p>
        </p:txBody>
      </p:sp>
      <p:pic>
        <p:nvPicPr>
          <p:cNvPr id="7" name="Picture 6">
            <a:extLst>
              <a:ext uri="{FF2B5EF4-FFF2-40B4-BE49-F238E27FC236}">
                <a16:creationId xmlns:a16="http://schemas.microsoft.com/office/drawing/2014/main" id="{25453EAF-1DDB-4A91-A32B-2CA1CAADE72A}"/>
              </a:ext>
            </a:extLst>
          </p:cNvPr>
          <p:cNvPicPr>
            <a:picLocks noChangeAspect="1"/>
          </p:cNvPicPr>
          <p:nvPr/>
        </p:nvPicPr>
        <p:blipFill>
          <a:blip r:embed="rId2"/>
          <a:stretch>
            <a:fillRect/>
          </a:stretch>
        </p:blipFill>
        <p:spPr>
          <a:xfrm>
            <a:off x="729473" y="3065346"/>
            <a:ext cx="3965642" cy="3222084"/>
          </a:xfrm>
          <a:prstGeom prst="rect">
            <a:avLst/>
          </a:prstGeom>
        </p:spPr>
      </p:pic>
      <p:pic>
        <p:nvPicPr>
          <p:cNvPr id="8" name="Picture 7">
            <a:extLst>
              <a:ext uri="{FF2B5EF4-FFF2-40B4-BE49-F238E27FC236}">
                <a16:creationId xmlns:a16="http://schemas.microsoft.com/office/drawing/2014/main" id="{18F38CFF-7AB5-42B7-B9C1-E118EA034B34}"/>
              </a:ext>
            </a:extLst>
          </p:cNvPr>
          <p:cNvPicPr>
            <a:picLocks noChangeAspect="1"/>
          </p:cNvPicPr>
          <p:nvPr/>
        </p:nvPicPr>
        <p:blipFill>
          <a:blip r:embed="rId3"/>
          <a:stretch>
            <a:fillRect/>
          </a:stretch>
        </p:blipFill>
        <p:spPr>
          <a:xfrm>
            <a:off x="6604979" y="3167263"/>
            <a:ext cx="3784161" cy="3424543"/>
          </a:xfrm>
          <a:prstGeom prst="rect">
            <a:avLst/>
          </a:prstGeom>
        </p:spPr>
      </p:pic>
    </p:spTree>
    <p:extLst>
      <p:ext uri="{BB962C8B-B14F-4D97-AF65-F5344CB8AC3E}">
        <p14:creationId xmlns:p14="http://schemas.microsoft.com/office/powerpoint/2010/main" val="267664383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71B9E6F3-CBEE-438F-9B2D-B3A16828CF24}"/>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Discriminante Cuadrático</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081" y="1135477"/>
            <a:ext cx="6987340" cy="5464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73271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48045" y="963039"/>
                <a:ext cx="9297512" cy="5804966"/>
              </a:xfrm>
            </p:spPr>
            <p:txBody>
              <a:bodyPr>
                <a:noAutofit/>
              </a:bodyPr>
              <a:lstStyle/>
              <a:p>
                <a:pPr algn="just">
                  <a:lnSpc>
                    <a:spcPct val="110000"/>
                  </a:lnSpc>
                </a:pPr>
                <a:r>
                  <a:rPr lang="es-CR" sz="2400" dirty="0"/>
                  <a:t>El análisis discriminante es una técnica multivariante cuya finalidad es describir las diferencias significativas entre  </a:t>
                </a:r>
                <a14:m>
                  <m:oMath xmlns:m="http://schemas.openxmlformats.org/officeDocument/2006/math">
                    <m:r>
                      <a:rPr lang="es-CR" sz="2400" i="1" dirty="0">
                        <a:latin typeface="Cambria Math" panose="02040503050406030204" pitchFamily="18" charset="0"/>
                      </a:rPr>
                      <m:t>𝑘</m:t>
                    </m:r>
                    <m:r>
                      <a:rPr lang="es-CR" sz="2400" i="1" dirty="0">
                        <a:latin typeface="Cambria Math" panose="02040503050406030204" pitchFamily="18" charset="0"/>
                      </a:rPr>
                      <m:t> </m:t>
                    </m:r>
                  </m:oMath>
                </a14:m>
                <a:r>
                  <a:rPr lang="es-CR" sz="2400" dirty="0"/>
                  <a:t>grupos de objetos (</a:t>
                </a:r>
                <a14:m>
                  <m:oMath xmlns:m="http://schemas.openxmlformats.org/officeDocument/2006/math">
                    <m:r>
                      <a:rPr lang="es-CR" sz="2400" i="1" dirty="0">
                        <a:latin typeface="Cambria Math" panose="02040503050406030204" pitchFamily="18" charset="0"/>
                      </a:rPr>
                      <m:t>𝑘</m:t>
                    </m:r>
                    <m:r>
                      <a:rPr lang="es-CR" sz="2400" i="1" dirty="0">
                        <a:latin typeface="Cambria Math" panose="02040503050406030204" pitchFamily="18" charset="0"/>
                      </a:rPr>
                      <m:t> </m:t>
                    </m:r>
                  </m:oMath>
                </a14:m>
                <a:r>
                  <a:rPr lang="es-CR" sz="2400" dirty="0"/>
                  <a:t>&gt; 1) sobre los que se observan  (variable de clasificación).</a:t>
                </a:r>
              </a:p>
              <a:p>
                <a:pPr algn="just">
                  <a:lnSpc>
                    <a:spcPct val="110000"/>
                  </a:lnSpc>
                </a:pPr>
                <a:endParaRPr lang="es-CR" sz="2400" dirty="0"/>
              </a:p>
              <a:p>
                <a:pPr algn="just">
                  <a:lnSpc>
                    <a:spcPct val="110000"/>
                  </a:lnSpc>
                </a:pPr>
                <a:r>
                  <a:rPr lang="es-CR" sz="2400" dirty="0"/>
                  <a:t>En caso de que estas diferencias existan, intentará explicar en qué sentido se dan y proporcionar procedimientos de asignación sistemática de nuevas observaciones con grupo desconocido a uno de los grupos analizados, utilizando para ello sus valores en las </a:t>
                </a:r>
                <a14:m>
                  <m:oMath xmlns:m="http://schemas.openxmlformats.org/officeDocument/2006/math">
                    <m:r>
                      <a:rPr lang="es-CR" sz="2400" b="0" i="1" dirty="0" smtClean="0">
                        <a:latin typeface="Cambria Math" panose="02040503050406030204" pitchFamily="18" charset="0"/>
                      </a:rPr>
                      <m:t>𝑘</m:t>
                    </m:r>
                  </m:oMath>
                </a14:m>
                <a:r>
                  <a:rPr lang="es-CR" sz="2400" dirty="0"/>
                  <a:t> variables clasificadoras.</a:t>
                </a:r>
              </a:p>
              <a:p>
                <a:pPr algn="just">
                  <a:lnSpc>
                    <a:spcPct val="110000"/>
                  </a:lnSpc>
                </a:pPr>
                <a:r>
                  <a:rPr lang="es-CR" sz="2400" dirty="0"/>
                  <a:t>Podemos ver este procedimiento como un modelo de predicción de una variable respuesta categórica (variable grupo) a partir de </a:t>
                </a:r>
                <a14:m>
                  <m:oMath xmlns:m="http://schemas.openxmlformats.org/officeDocument/2006/math">
                    <m:r>
                      <a:rPr lang="es-CR" sz="2400" b="0" i="1" dirty="0" smtClean="0">
                        <a:latin typeface="Cambria Math" panose="02040503050406030204" pitchFamily="18" charset="0"/>
                      </a:rPr>
                      <m:t>𝑘</m:t>
                    </m:r>
                  </m:oMath>
                </a14:m>
                <a:r>
                  <a:rPr lang="es-CR" sz="2400" dirty="0"/>
                  <a:t> variables explicativas generalmente continuas (variables clasificatorias). </a:t>
                </a:r>
                <a:endParaRPr lang="es-ES" sz="2400" dirty="0"/>
              </a:p>
              <a:p>
                <a:pPr algn="just">
                  <a:lnSpc>
                    <a:spcPct val="110000"/>
                  </a:lnSpc>
                </a:pPr>
                <a:endParaRPr lang="es-CR" sz="2400" dirty="0"/>
              </a:p>
              <a:p>
                <a:pPr marL="0" indent="0" algn="just">
                  <a:lnSpc>
                    <a:spcPct val="110000"/>
                  </a:lnSpc>
                  <a:buNone/>
                </a:pPr>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48045" y="963039"/>
                <a:ext cx="9297512" cy="5804966"/>
              </a:xfrm>
              <a:blipFill>
                <a:blip r:embed="rId2"/>
                <a:stretch>
                  <a:fillRect l="-852" t="-525" r="-1049" b="-315"/>
                </a:stretch>
              </a:blipFill>
            </p:spPr>
            <p:txBody>
              <a:bodyPr/>
              <a:lstStyle/>
              <a:p>
                <a:r>
                  <a:rPr lang="en-US">
                    <a:noFill/>
                  </a:rPr>
                  <a:t> </a:t>
                </a:r>
              </a:p>
            </p:txBody>
          </p:sp>
        </mc:Fallback>
      </mc:AlternateContent>
      <p:sp>
        <p:nvSpPr>
          <p:cNvPr id="4" name="Título 1"/>
          <p:cNvSpPr>
            <a:spLocks noGrp="1"/>
          </p:cNvSpPr>
          <p:nvPr>
            <p:ph type="title"/>
          </p:nvPr>
        </p:nvSpPr>
        <p:spPr>
          <a:xfrm>
            <a:off x="632899" y="89995"/>
            <a:ext cx="10515600" cy="678978"/>
          </a:xfrm>
        </p:spPr>
        <p:txBody>
          <a:bodyPr>
            <a:normAutofit fontScale="90000"/>
          </a:bodyPr>
          <a:lstStyle/>
          <a:p>
            <a:pPr algn="ctr"/>
            <a:r>
              <a:rPr lang="es-CR" dirty="0"/>
              <a:t>Introducción</a:t>
            </a:r>
            <a:endParaRPr lang="es-ES" dirty="0"/>
          </a:p>
        </p:txBody>
      </p:sp>
      <p:pic>
        <p:nvPicPr>
          <p:cNvPr id="1026" name="Picture 2" descr="Image result for da analysi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2176" y="1039812"/>
            <a:ext cx="2232024" cy="2232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a analysis icon"/>
          <p:cNvPicPr>
            <a:picLocks noChangeAspect="1" noChangeArrowheads="1"/>
          </p:cNvPicPr>
          <p:nvPr/>
        </p:nvPicPr>
        <p:blipFill rotWithShape="1">
          <a:blip r:embed="rId4">
            <a:extLst>
              <a:ext uri="{28A0092B-C50C-407E-A947-70E740481C1C}">
                <a14:useLocalDpi xmlns:a14="http://schemas.microsoft.com/office/drawing/2010/main" val="0"/>
              </a:ext>
            </a:extLst>
          </a:blip>
          <a:srcRect l="11917" r="9345"/>
          <a:stretch/>
        </p:blipFill>
        <p:spPr bwMode="auto">
          <a:xfrm>
            <a:off x="9983787" y="4248092"/>
            <a:ext cx="1828801" cy="177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99606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clasificación</a:t>
            </a:r>
          </a:p>
        </p:txBody>
      </p:sp>
      <p:sp>
        <p:nvSpPr>
          <p:cNvPr id="10" name="9 Rectángulo redondeado"/>
          <p:cNvSpPr/>
          <p:nvPr/>
        </p:nvSpPr>
        <p:spPr>
          <a:xfrm>
            <a:off x="8205036"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cuadrático </a:t>
            </a:r>
          </a:p>
        </p:txBody>
      </p:sp>
      <p:sp>
        <p:nvSpPr>
          <p:cNvPr id="11" name="10 Elipse"/>
          <p:cNvSpPr/>
          <p:nvPr/>
        </p:nvSpPr>
        <p:spPr>
          <a:xfrm>
            <a:off x="6671219"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6671219"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lineal</a:t>
            </a:r>
          </a:p>
        </p:txBody>
      </p:sp>
      <p:sp>
        <p:nvSpPr>
          <p:cNvPr id="14" name="13 Rectángulo redondeado"/>
          <p:cNvSpPr/>
          <p:nvPr/>
        </p:nvSpPr>
        <p:spPr>
          <a:xfrm>
            <a:off x="8205036"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Comparación entre LDA y  QDA</a:t>
            </a:r>
          </a:p>
        </p:txBody>
      </p:sp>
    </p:spTree>
    <p:extLst>
      <p:ext uri="{BB962C8B-B14F-4D97-AF65-F5344CB8AC3E}">
        <p14:creationId xmlns:p14="http://schemas.microsoft.com/office/powerpoint/2010/main" val="355489619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7820" y="1253330"/>
            <a:ext cx="9533107" cy="5550830"/>
          </a:xfrm>
        </p:spPr>
        <p:txBody>
          <a:bodyPr>
            <a:normAutofit fontScale="77500" lnSpcReduction="20000"/>
          </a:bodyPr>
          <a:lstStyle/>
          <a:p>
            <a:pPr algn="just"/>
            <a:r>
              <a:rPr lang="es-ES" dirty="0"/>
              <a:t>¿Qué clasificador es más adecuado? Depende de las implicaciones que tiene, en el balance </a:t>
            </a:r>
            <a:r>
              <a:rPr lang="es-ES" i="1" dirty="0" err="1"/>
              <a:t>bias</a:t>
            </a:r>
            <a:r>
              <a:rPr lang="es-ES" i="1" dirty="0"/>
              <a:t>-varianza</a:t>
            </a:r>
            <a:r>
              <a:rPr lang="es-ES" dirty="0"/>
              <a:t>, el asumir que todos los grupos comparten una matriz de covarianza común. </a:t>
            </a:r>
            <a:r>
              <a:rPr lang="es-ES" i="1" dirty="0"/>
              <a:t>LDA</a:t>
            </a:r>
            <a:r>
              <a:rPr lang="es-ES" dirty="0"/>
              <a:t> produce límites de decisión lineales, lo que se traduce en menor flexibilidad y por lo tanto menor problema de varianza. Sin embargo, si la separación de los grupos no es lineal, tendrá un </a:t>
            </a:r>
            <a:r>
              <a:rPr lang="es-ES" dirty="0" err="1"/>
              <a:t>bias</a:t>
            </a:r>
            <a:r>
              <a:rPr lang="es-ES" dirty="0"/>
              <a:t> grande. El método </a:t>
            </a:r>
            <a:r>
              <a:rPr lang="es-ES" i="1" dirty="0"/>
              <a:t>QDA</a:t>
            </a:r>
            <a:r>
              <a:rPr lang="es-ES" dirty="0"/>
              <a:t> produce límites cuadráticos y por lo tanto curvos, lo que aporta mayor flexibilidad permitiendo ajustarse mejor a los datos, menor </a:t>
            </a:r>
            <a:r>
              <a:rPr lang="es-ES" dirty="0" err="1"/>
              <a:t>bias</a:t>
            </a:r>
            <a:r>
              <a:rPr lang="es-ES" dirty="0"/>
              <a:t> pero mayor riesgo de varianza.</a:t>
            </a:r>
          </a:p>
          <a:p>
            <a:pPr algn="just"/>
            <a:endParaRPr lang="es-ES" dirty="0"/>
          </a:p>
          <a:p>
            <a:pPr algn="just"/>
            <a:r>
              <a:rPr lang="es-ES" dirty="0"/>
              <a:t>En términos generales, </a:t>
            </a:r>
            <a:r>
              <a:rPr lang="es-ES" i="1" dirty="0"/>
              <a:t>LDA</a:t>
            </a:r>
            <a:r>
              <a:rPr lang="es-ES" dirty="0"/>
              <a:t> tiende a conseguir mejores clasificaciones que </a:t>
            </a:r>
            <a:r>
              <a:rPr lang="es-ES" i="1" dirty="0"/>
              <a:t>QDA</a:t>
            </a:r>
            <a:r>
              <a:rPr lang="es-ES" dirty="0"/>
              <a:t> cuando hay pocas observaciones con las que entrenar al modelo, escenario en el que evitar la varianza es crucial. Por otra parte, si se dispone de una gran cantidad de observaciones de entrenamiento o si no es asumible que existe una matriz de covarianza común entre clases, </a:t>
            </a:r>
            <a:r>
              <a:rPr lang="es-ES" i="1" dirty="0"/>
              <a:t>QDA</a:t>
            </a:r>
            <a:r>
              <a:rPr lang="es-ES" dirty="0"/>
              <a:t> es más adecuado.</a:t>
            </a:r>
          </a:p>
          <a:p>
            <a:pPr algn="just"/>
            <a:endParaRPr lang="es-ES" dirty="0"/>
          </a:p>
          <a:p>
            <a:pPr algn="just"/>
            <a:r>
              <a:rPr lang="es-ES" dirty="0"/>
              <a:t>Si se dispone de </a:t>
            </a:r>
            <a:r>
              <a:rPr lang="es-ES" i="1" dirty="0"/>
              <a:t>p</a:t>
            </a:r>
            <a:r>
              <a:rPr lang="es-ES" dirty="0"/>
              <a:t> predictores, calcular una matriz de covarianza común requiere estimar </a:t>
            </a:r>
            <a:r>
              <a:rPr lang="es-ES" i="1" dirty="0"/>
              <a:t>p(p+1)/2</a:t>
            </a:r>
            <a:r>
              <a:rPr lang="es-ES" dirty="0"/>
              <a:t>parámetros, mientras que calcular una matriz diferente para cada grupo requiere de </a:t>
            </a:r>
            <a:r>
              <a:rPr lang="es-ES" i="1" dirty="0" err="1"/>
              <a:t>Kp</a:t>
            </a:r>
            <a:r>
              <a:rPr lang="es-ES" i="1" dirty="0"/>
              <a:t>(p+1)/2</a:t>
            </a:r>
            <a:r>
              <a:rPr lang="es-ES" dirty="0"/>
              <a:t>. Para valores de </a:t>
            </a:r>
            <a:r>
              <a:rPr lang="es-ES" i="1" dirty="0"/>
              <a:t>p</a:t>
            </a:r>
            <a:r>
              <a:rPr lang="es-ES" dirty="0"/>
              <a:t> muy altos, la elección del método puede estar limitada por la capacidad computacional. </a:t>
            </a:r>
          </a:p>
          <a:p>
            <a:endParaRPr lang="es-CR" dirty="0"/>
          </a:p>
        </p:txBody>
      </p:sp>
      <p:sp>
        <p:nvSpPr>
          <p:cNvPr id="4" name="1 Título">
            <a:extLst>
              <a:ext uri="{FF2B5EF4-FFF2-40B4-BE49-F238E27FC236}">
                <a16:creationId xmlns:a16="http://schemas.microsoft.com/office/drawing/2014/main" id="{6CA2B529-9C09-4913-8972-22AB30F8413A}"/>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Comparación entre LDA y QDA</a:t>
            </a:r>
          </a:p>
        </p:txBody>
      </p:sp>
    </p:spTree>
    <p:extLst>
      <p:ext uri="{BB962C8B-B14F-4D97-AF65-F5344CB8AC3E}">
        <p14:creationId xmlns:p14="http://schemas.microsoft.com/office/powerpoint/2010/main" val="100437421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clasificación</a:t>
            </a:r>
          </a:p>
        </p:txBody>
      </p:sp>
      <p:sp>
        <p:nvSpPr>
          <p:cNvPr id="10" name="9 Rectángulo redondeado"/>
          <p:cNvSpPr/>
          <p:nvPr/>
        </p:nvSpPr>
        <p:spPr>
          <a:xfrm>
            <a:off x="8205036"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cuadrático </a:t>
            </a:r>
          </a:p>
        </p:txBody>
      </p:sp>
      <p:sp>
        <p:nvSpPr>
          <p:cNvPr id="11" name="10 Elipse"/>
          <p:cNvSpPr/>
          <p:nvPr/>
        </p:nvSpPr>
        <p:spPr>
          <a:xfrm>
            <a:off x="6671219"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6671219"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discriminante lineal</a:t>
            </a:r>
          </a:p>
        </p:txBody>
      </p:sp>
      <p:sp>
        <p:nvSpPr>
          <p:cNvPr id="14" name="13 Rectángulo redondeado"/>
          <p:cNvSpPr/>
          <p:nvPr/>
        </p:nvSpPr>
        <p:spPr>
          <a:xfrm>
            <a:off x="8205036"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Comparación entre LDA y  QDA</a:t>
            </a:r>
          </a:p>
        </p:txBody>
      </p:sp>
      <p:sp>
        <p:nvSpPr>
          <p:cNvPr id="15" name="14 Elipse"/>
          <p:cNvSpPr/>
          <p:nvPr/>
        </p:nvSpPr>
        <p:spPr>
          <a:xfrm>
            <a:off x="6671219" y="5336459"/>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8205036" y="5397909"/>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Tree>
    <p:extLst>
      <p:ext uri="{BB962C8B-B14F-4D97-AF65-F5344CB8AC3E}">
        <p14:creationId xmlns:p14="http://schemas.microsoft.com/office/powerpoint/2010/main" val="298007311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
        <p:nvSpPr>
          <p:cNvPr id="17" name="16 Rectángulo"/>
          <p:cNvSpPr/>
          <p:nvPr/>
        </p:nvSpPr>
        <p:spPr>
          <a:xfrm>
            <a:off x="5601908" y="1184848"/>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Funciones </a:t>
            </a:r>
          </a:p>
        </p:txBody>
      </p:sp>
      <p:sp>
        <p:nvSpPr>
          <p:cNvPr id="21" name="20 Rectángulo"/>
          <p:cNvSpPr/>
          <p:nvPr/>
        </p:nvSpPr>
        <p:spPr>
          <a:xfrm>
            <a:off x="5601890" y="4696455"/>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Partición y proyección</a:t>
            </a:r>
          </a:p>
        </p:txBody>
      </p:sp>
      <p:sp>
        <p:nvSpPr>
          <p:cNvPr id="22" name="21 Rectángulo"/>
          <p:cNvSpPr/>
          <p:nvPr/>
        </p:nvSpPr>
        <p:spPr>
          <a:xfrm>
            <a:off x="5601888" y="5379798"/>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Tablas de confusión</a:t>
            </a:r>
          </a:p>
        </p:txBody>
      </p:sp>
      <p:sp>
        <p:nvSpPr>
          <p:cNvPr id="11" name="10 Rectángulo"/>
          <p:cNvSpPr/>
          <p:nvPr/>
        </p:nvSpPr>
        <p:spPr>
          <a:xfrm>
            <a:off x="5601907" y="1865669"/>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Estadísticas descriptivas y supuestos</a:t>
            </a:r>
          </a:p>
        </p:txBody>
      </p:sp>
      <p:sp>
        <p:nvSpPr>
          <p:cNvPr id="13" name="12 Rectángulo"/>
          <p:cNvSpPr/>
          <p:nvPr/>
        </p:nvSpPr>
        <p:spPr>
          <a:xfrm>
            <a:off x="5601897" y="3339605"/>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Estimación DA: LDA y QDA</a:t>
            </a:r>
          </a:p>
        </p:txBody>
      </p:sp>
      <p:sp>
        <p:nvSpPr>
          <p:cNvPr id="14" name="13 Rectángulo"/>
          <p:cNvSpPr/>
          <p:nvPr/>
        </p:nvSpPr>
        <p:spPr>
          <a:xfrm>
            <a:off x="5601895" y="4020490"/>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Reglas de discriminación</a:t>
            </a:r>
          </a:p>
        </p:txBody>
      </p:sp>
      <p:sp>
        <p:nvSpPr>
          <p:cNvPr id="15" name="14 Rectángulo"/>
          <p:cNvSpPr/>
          <p:nvPr/>
        </p:nvSpPr>
        <p:spPr>
          <a:xfrm>
            <a:off x="5601908" y="2582970"/>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Partición de los datos</a:t>
            </a:r>
          </a:p>
        </p:txBody>
      </p:sp>
    </p:spTree>
    <p:extLst>
      <p:ext uri="{BB962C8B-B14F-4D97-AF65-F5344CB8AC3E}">
        <p14:creationId xmlns:p14="http://schemas.microsoft.com/office/powerpoint/2010/main" val="4437045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6463" y="1092911"/>
            <a:ext cx="11839074" cy="1698416"/>
          </a:xfrm>
        </p:spPr>
        <p:txBody>
          <a:bodyPr>
            <a:normAutofit/>
          </a:bodyPr>
          <a:lstStyle/>
          <a:p>
            <a:pPr algn="just"/>
            <a:r>
              <a:rPr lang="es-CR" sz="2400" dirty="0"/>
              <a:t>Se utilizarán las funciones </a:t>
            </a:r>
            <a:r>
              <a:rPr lang="es-CR" sz="2400" dirty="0" err="1"/>
              <a:t>lda</a:t>
            </a:r>
            <a:r>
              <a:rPr lang="es-CR" sz="2400" dirty="0"/>
              <a:t>() “linear </a:t>
            </a:r>
            <a:r>
              <a:rPr lang="es-CR" sz="2400" dirty="0" err="1"/>
              <a:t>discrimination</a:t>
            </a:r>
            <a:r>
              <a:rPr lang="es-CR" sz="2400" dirty="0"/>
              <a:t> </a:t>
            </a:r>
            <a:r>
              <a:rPr lang="es-CR" sz="2400" dirty="0" err="1"/>
              <a:t>analyis</a:t>
            </a:r>
            <a:r>
              <a:rPr lang="es-CR" sz="2400" dirty="0"/>
              <a:t>” y </a:t>
            </a:r>
            <a:r>
              <a:rPr lang="es-CR" sz="2400" dirty="0" err="1"/>
              <a:t>qda</a:t>
            </a:r>
            <a:r>
              <a:rPr lang="es-CR" sz="2400" dirty="0"/>
              <a:t>() “</a:t>
            </a:r>
            <a:r>
              <a:rPr lang="es-CR" sz="2400" dirty="0" err="1"/>
              <a:t>quadratic</a:t>
            </a:r>
            <a:r>
              <a:rPr lang="es-CR" sz="2400" dirty="0"/>
              <a:t> </a:t>
            </a:r>
            <a:r>
              <a:rPr lang="es-CR" sz="2400" dirty="0" err="1"/>
              <a:t>discrimination</a:t>
            </a:r>
            <a:r>
              <a:rPr lang="es-CR" sz="2400" dirty="0"/>
              <a:t> </a:t>
            </a:r>
            <a:r>
              <a:rPr lang="es-CR" sz="2400" dirty="0" err="1"/>
              <a:t>analyis</a:t>
            </a:r>
            <a:r>
              <a:rPr lang="es-CR" sz="2400" dirty="0"/>
              <a:t>”, ambas de la librería MASS.</a:t>
            </a:r>
          </a:p>
        </p:txBody>
      </p:sp>
      <p:sp>
        <p:nvSpPr>
          <p:cNvPr id="4" name="1 Título">
            <a:extLst>
              <a:ext uri="{FF2B5EF4-FFF2-40B4-BE49-F238E27FC236}">
                <a16:creationId xmlns:a16="http://schemas.microsoft.com/office/drawing/2014/main" id="{6CA2B529-9C09-4913-8972-22AB30F8413A}"/>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Resultados en R: funciones</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05" y="2386263"/>
            <a:ext cx="6189132" cy="3668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895" y="2386263"/>
            <a:ext cx="4322094" cy="3668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060550"/>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08811" y="1135814"/>
            <a:ext cx="11177336" cy="1318628"/>
          </a:xfrm>
        </p:spPr>
        <p:txBody>
          <a:bodyPr>
            <a:normAutofit/>
          </a:bodyPr>
          <a:lstStyle/>
          <a:p>
            <a:r>
              <a:rPr lang="es-CR" sz="2400" dirty="0"/>
              <a:t>Se suelen analizar diversas estadísticas descriptivas (correlaciones, etc.), además del cumplimiento de los supuestos de normalidad y variancia constante (homogeneidad). </a:t>
            </a:r>
          </a:p>
        </p:txBody>
      </p:sp>
      <p:sp>
        <p:nvSpPr>
          <p:cNvPr id="4" name="1 Título">
            <a:extLst>
              <a:ext uri="{FF2B5EF4-FFF2-40B4-BE49-F238E27FC236}">
                <a16:creationId xmlns:a16="http://schemas.microsoft.com/office/drawing/2014/main" id="{6CA2B529-9C09-4913-8972-22AB30F8413A}"/>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Resultados en R: Estadísticas descriptivas y supuestos</a:t>
            </a: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422" y="2177316"/>
            <a:ext cx="3824384" cy="2731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3097" y="4030371"/>
            <a:ext cx="3463997" cy="2474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5852" y="2117557"/>
            <a:ext cx="3681227" cy="262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49590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12558" y="1199983"/>
            <a:ext cx="11706726" cy="1511133"/>
          </a:xfrm>
        </p:spPr>
        <p:txBody>
          <a:bodyPr>
            <a:normAutofit/>
          </a:bodyPr>
          <a:lstStyle/>
          <a:p>
            <a:r>
              <a:rPr lang="es-CR" sz="2400" dirty="0"/>
              <a:t>Con tal de validar que el DA es robusto, y por ende separa correctamente, dividimos los datos en dos: entrenamiento y prueba.</a:t>
            </a:r>
          </a:p>
        </p:txBody>
      </p:sp>
      <p:sp>
        <p:nvSpPr>
          <p:cNvPr id="4" name="1 Título">
            <a:extLst>
              <a:ext uri="{FF2B5EF4-FFF2-40B4-BE49-F238E27FC236}">
                <a16:creationId xmlns:a16="http://schemas.microsoft.com/office/drawing/2014/main" id="{6CA2B529-9C09-4913-8972-22AB30F8413A}"/>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Resultados en R: partición de los datos</a:t>
            </a:r>
          </a:p>
        </p:txBody>
      </p:sp>
      <p:pic>
        <p:nvPicPr>
          <p:cNvPr id="16386" name="Picture 2" descr="Image result for split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610" y="2366793"/>
            <a:ext cx="3973597" cy="397359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spli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600" y="2947630"/>
            <a:ext cx="5407108" cy="281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14168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2978" y="1328320"/>
            <a:ext cx="11562347" cy="1366754"/>
          </a:xfrm>
        </p:spPr>
        <p:txBody>
          <a:bodyPr>
            <a:normAutofit/>
          </a:bodyPr>
          <a:lstStyle/>
          <a:p>
            <a:r>
              <a:rPr lang="es-CR" sz="2400" dirty="0"/>
              <a:t>El análisis por DA se puede llevar a cabo de forma lineal o cuadrática. </a:t>
            </a:r>
          </a:p>
        </p:txBody>
      </p:sp>
      <p:sp>
        <p:nvSpPr>
          <p:cNvPr id="4" name="1 Título">
            <a:extLst>
              <a:ext uri="{FF2B5EF4-FFF2-40B4-BE49-F238E27FC236}">
                <a16:creationId xmlns:a16="http://schemas.microsoft.com/office/drawing/2014/main" id="{6CA2B529-9C09-4913-8972-22AB30F8413A}"/>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Resultados en R: estimación DA (LDA y QDA)</a:t>
            </a:r>
          </a:p>
        </p:txBody>
      </p:sp>
      <p:sp>
        <p:nvSpPr>
          <p:cNvPr id="5" name="AutoShape 2" descr="Image result for lda and qd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4" descr="Image result for lda and qd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7" name="AutoShape 6" descr="Image result for lda and qd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7416" name="Picture 8" descr="Image result for lda and q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249" y="2088947"/>
            <a:ext cx="6985501" cy="444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14168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04800" y="1296235"/>
            <a:ext cx="11614483" cy="1463007"/>
          </a:xfrm>
        </p:spPr>
        <p:txBody>
          <a:bodyPr>
            <a:normAutofit/>
          </a:bodyPr>
          <a:lstStyle/>
          <a:p>
            <a:pPr marL="0" indent="0" algn="just">
              <a:buNone/>
            </a:pPr>
            <a:r>
              <a:rPr lang="es-CR" sz="2400" dirty="0"/>
              <a:t>En el análisis de la regla construida por los LDA y QDA, se puede estudiar las proyección según las reglas en los individuos, la distribución de la separación, o las proyecciones de las reglas. </a:t>
            </a:r>
          </a:p>
        </p:txBody>
      </p:sp>
      <p:sp>
        <p:nvSpPr>
          <p:cNvPr id="4" name="1 Título">
            <a:extLst>
              <a:ext uri="{FF2B5EF4-FFF2-40B4-BE49-F238E27FC236}">
                <a16:creationId xmlns:a16="http://schemas.microsoft.com/office/drawing/2014/main" id="{6CA2B529-9C09-4913-8972-22AB30F8413A}"/>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Resultados en R: análisis reglas de discriminación</a:t>
            </a: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442662"/>
            <a:ext cx="3561347" cy="2657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5232" y="4042611"/>
            <a:ext cx="3536524" cy="2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6441" y="2442662"/>
            <a:ext cx="3586591" cy="2561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14168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76726" y="1135815"/>
            <a:ext cx="11915274" cy="1366753"/>
          </a:xfrm>
        </p:spPr>
        <p:txBody>
          <a:bodyPr>
            <a:normAutofit/>
          </a:bodyPr>
          <a:lstStyle/>
          <a:p>
            <a:pPr marL="0" indent="0">
              <a:buNone/>
            </a:pPr>
            <a:r>
              <a:rPr lang="es-CR" sz="2400" dirty="0"/>
              <a:t>El análisis del poder discriminativo de los modelos se puede llevar a cabo mediante gráficos de partición y de proyección </a:t>
            </a:r>
          </a:p>
        </p:txBody>
      </p:sp>
      <p:sp>
        <p:nvSpPr>
          <p:cNvPr id="4" name="1 Título">
            <a:extLst>
              <a:ext uri="{FF2B5EF4-FFF2-40B4-BE49-F238E27FC236}">
                <a16:creationId xmlns:a16="http://schemas.microsoft.com/office/drawing/2014/main" id="{6CA2B529-9C09-4913-8972-22AB30F8413A}"/>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Resultados en R: partición y proyección</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546" y="2043060"/>
            <a:ext cx="3704140" cy="2645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1789" y="3521872"/>
            <a:ext cx="3978443" cy="3069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69"/>
          <a:stretch/>
        </p:blipFill>
        <p:spPr bwMode="auto">
          <a:xfrm>
            <a:off x="8923817" y="2043060"/>
            <a:ext cx="3084011" cy="2320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14168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7821" y="1025548"/>
                <a:ext cx="11965021" cy="5742457"/>
              </a:xfrm>
            </p:spPr>
            <p:txBody>
              <a:bodyPr>
                <a:noAutofit/>
              </a:bodyPr>
              <a:lstStyle/>
              <a:p>
                <a:pPr algn="just"/>
                <a:r>
                  <a:rPr lang="es-CR" sz="2400" dirty="0"/>
                  <a:t>Dicho de otra forma más simple, supongamos que un conjunto de observaciones están ya clasificado en una serie de grupos, es decir, se sabe previamente a qué grupos pertenecen. El Análisis Discriminante trabajo como si se tratara de un análisis de regresión, donde la variable dependiente es categórica y tiene como categorías la etiqueta de cada uno de los grupos, y las variables independientes son continuas y determinan a qué grupos pertenecen los objetos.</a:t>
                </a:r>
              </a:p>
              <a:p>
                <a:pPr algn="just"/>
                <a:endParaRPr lang="es-CR" sz="2400" dirty="0"/>
              </a:p>
              <a:p>
                <a:pPr algn="just"/>
                <a:r>
                  <a:rPr lang="es-CR" sz="2400" dirty="0"/>
                  <a:t> Se pretende encontrar relaciones lineales o cuadráticas entre las variables continuas (independientes) que mejor discriminen en los grupos dados a los objetos (dependiente).</a:t>
                </a:r>
              </a:p>
              <a:p>
                <a:pPr algn="just"/>
                <a:endParaRPr lang="es-CR" sz="2400" dirty="0"/>
              </a:p>
              <a:p>
                <a:pPr algn="just"/>
                <a:r>
                  <a:rPr lang="es-CR" sz="2400" dirty="0"/>
                  <a:t>El objetivo es asignar los casos a cierto grupo, a partir de una regla que trata de discriminar o separar a los sujetos en los </a:t>
                </a:r>
                <a14:m>
                  <m:oMath xmlns:m="http://schemas.openxmlformats.org/officeDocument/2006/math">
                    <m:r>
                      <a:rPr lang="es-CR" sz="2400" i="1" dirty="0">
                        <a:latin typeface="Cambria Math" panose="02040503050406030204" pitchFamily="18" charset="0"/>
                      </a:rPr>
                      <m:t>𝑘</m:t>
                    </m:r>
                  </m:oMath>
                </a14:m>
                <a:r>
                  <a:rPr lang="es-CR" sz="2400" dirty="0"/>
                  <a:t> grupos. Un segundo objetivo es construir una regla de decisión que asigne uno o varios unidades de estudio nuevos, que no sabemos clasificar previamente, a uno de los grupos prefijados con un cierto grado de riesgo. Esto es, a partir de las variables independientes, y sin conocer el grupo de pertenencia,  se trata de clasificar a una observación en uno de los </a:t>
                </a:r>
                <a14:m>
                  <m:oMath xmlns:m="http://schemas.openxmlformats.org/officeDocument/2006/math">
                    <m:r>
                      <a:rPr lang="es-CR" sz="2400" i="1" dirty="0">
                        <a:latin typeface="Cambria Math" panose="02040503050406030204" pitchFamily="18" charset="0"/>
                      </a:rPr>
                      <m:t>𝑘</m:t>
                    </m:r>
                  </m:oMath>
                </a14:m>
                <a:r>
                  <a:rPr lang="es-CR" sz="2400" dirty="0"/>
                  <a:t> grupos.</a:t>
                </a:r>
              </a:p>
              <a:p>
                <a:pPr algn="just"/>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7821" y="1025548"/>
                <a:ext cx="11965021" cy="5742457"/>
              </a:xfrm>
              <a:blipFill>
                <a:blip r:embed="rId2"/>
                <a:stretch>
                  <a:fillRect l="-713" t="-1486" r="-764" b="-4565"/>
                </a:stretch>
              </a:blipFill>
            </p:spPr>
            <p:txBody>
              <a:bodyPr/>
              <a:lstStyle/>
              <a:p>
                <a:r>
                  <a:rPr lang="en-US">
                    <a:noFill/>
                  </a:rPr>
                  <a:t> </a:t>
                </a:r>
              </a:p>
            </p:txBody>
          </p:sp>
        </mc:Fallback>
      </mc:AlternateContent>
      <p:sp>
        <p:nvSpPr>
          <p:cNvPr id="6" name="Título 1">
            <a:extLst>
              <a:ext uri="{FF2B5EF4-FFF2-40B4-BE49-F238E27FC236}">
                <a16:creationId xmlns:a16="http://schemas.microsoft.com/office/drawing/2014/main" id="{0FCB17A6-E966-41B0-8C2F-78E721458C85}"/>
              </a:ext>
            </a:extLst>
          </p:cNvPr>
          <p:cNvSpPr>
            <a:spLocks noGrp="1"/>
          </p:cNvSpPr>
          <p:nvPr>
            <p:ph type="title"/>
          </p:nvPr>
        </p:nvSpPr>
        <p:spPr>
          <a:xfrm>
            <a:off x="632899" y="89995"/>
            <a:ext cx="10515600" cy="678978"/>
          </a:xfrm>
        </p:spPr>
        <p:txBody>
          <a:bodyPr>
            <a:normAutofit fontScale="90000"/>
          </a:bodyPr>
          <a:lstStyle/>
          <a:p>
            <a:pPr algn="ctr"/>
            <a:r>
              <a:rPr lang="es-CR" dirty="0"/>
              <a:t>Introducción</a:t>
            </a:r>
            <a:endParaRPr lang="es-ES" dirty="0"/>
          </a:p>
        </p:txBody>
      </p:sp>
    </p:spTree>
    <p:extLst>
      <p:ext uri="{BB962C8B-B14F-4D97-AF65-F5344CB8AC3E}">
        <p14:creationId xmlns:p14="http://schemas.microsoft.com/office/powerpoint/2010/main" val="2126868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92769" y="991435"/>
            <a:ext cx="11786936" cy="4351338"/>
          </a:xfrm>
        </p:spPr>
        <p:txBody>
          <a:bodyPr>
            <a:normAutofit/>
          </a:bodyPr>
          <a:lstStyle/>
          <a:p>
            <a:pPr marL="0" indent="0">
              <a:buNone/>
            </a:pPr>
            <a:r>
              <a:rPr lang="es-CR" sz="2400" dirty="0"/>
              <a:t>Finalmente, se debe analizar las tablas de confusión tanto del set de entrenamiento como para el de validación. </a:t>
            </a:r>
          </a:p>
        </p:txBody>
      </p:sp>
      <p:sp>
        <p:nvSpPr>
          <p:cNvPr id="4" name="1 Título">
            <a:extLst>
              <a:ext uri="{FF2B5EF4-FFF2-40B4-BE49-F238E27FC236}">
                <a16:creationId xmlns:a16="http://schemas.microsoft.com/office/drawing/2014/main" id="{6CA2B529-9C09-4913-8972-22AB30F8413A}"/>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Resultados en R: tablas de confusión</a:t>
            </a:r>
          </a:p>
        </p:txBody>
      </p:sp>
      <p:pic>
        <p:nvPicPr>
          <p:cNvPr id="20482" name="Picture 2" descr="Image result for confusion table in 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201" y="2457906"/>
            <a:ext cx="9739062" cy="411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49230"/>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Otros análisis</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Lectura</a:t>
            </a:r>
          </a:p>
        </p:txBody>
      </p:sp>
    </p:spTree>
    <p:extLst>
      <p:ext uri="{BB962C8B-B14F-4D97-AF65-F5344CB8AC3E}">
        <p14:creationId xmlns:p14="http://schemas.microsoft.com/office/powerpoint/2010/main" val="52772813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6985" y="1112264"/>
            <a:ext cx="11798029" cy="4351338"/>
          </a:xfrm>
        </p:spPr>
        <p:txBody>
          <a:bodyPr>
            <a:normAutofit/>
          </a:bodyPr>
          <a:lstStyle/>
          <a:p>
            <a:pPr marL="0" indent="0">
              <a:buNone/>
            </a:pPr>
            <a:r>
              <a:rPr lang="es-CR" sz="2400" dirty="0"/>
              <a:t>Leer el artículo “</a:t>
            </a:r>
            <a:r>
              <a:rPr lang="es-CR" sz="2400" i="1" dirty="0"/>
              <a:t>La importancia de ser humano</a:t>
            </a:r>
            <a:r>
              <a:rPr lang="es-CR" sz="2400" dirty="0"/>
              <a:t>” de </a:t>
            </a:r>
            <a:r>
              <a:rPr lang="es-CR" sz="2400" dirty="0" err="1"/>
              <a:t>W.W.Howells</a:t>
            </a:r>
            <a:r>
              <a:rPr lang="es-CR" sz="2400" dirty="0"/>
              <a:t>, Universidad de Harvard. </a:t>
            </a:r>
          </a:p>
        </p:txBody>
      </p:sp>
      <p:sp>
        <p:nvSpPr>
          <p:cNvPr id="4" name="1 Título">
            <a:extLst>
              <a:ext uri="{FF2B5EF4-FFF2-40B4-BE49-F238E27FC236}">
                <a16:creationId xmlns:a16="http://schemas.microsoft.com/office/drawing/2014/main" id="{446DDBFA-AE1F-40E0-8B0D-E0B5296D49D1}"/>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Comparación entre LDA y QDA</a:t>
            </a:r>
          </a:p>
        </p:txBody>
      </p:sp>
      <p:pic>
        <p:nvPicPr>
          <p:cNvPr id="5" name="Picture 4">
            <a:extLst>
              <a:ext uri="{FF2B5EF4-FFF2-40B4-BE49-F238E27FC236}">
                <a16:creationId xmlns:a16="http://schemas.microsoft.com/office/drawing/2014/main" id="{3A335D3B-4F67-4041-9031-1C31D33D0818}"/>
              </a:ext>
            </a:extLst>
          </p:cNvPr>
          <p:cNvPicPr>
            <a:picLocks noChangeAspect="1"/>
          </p:cNvPicPr>
          <p:nvPr/>
        </p:nvPicPr>
        <p:blipFill>
          <a:blip r:embed="rId2"/>
          <a:stretch>
            <a:fillRect/>
          </a:stretch>
        </p:blipFill>
        <p:spPr>
          <a:xfrm>
            <a:off x="1456965" y="2151948"/>
            <a:ext cx="8480401" cy="4558001"/>
          </a:xfrm>
          <a:prstGeom prst="rect">
            <a:avLst/>
          </a:prstGeom>
        </p:spPr>
      </p:pic>
    </p:spTree>
    <p:extLst>
      <p:ext uri="{BB962C8B-B14F-4D97-AF65-F5344CB8AC3E}">
        <p14:creationId xmlns:p14="http://schemas.microsoft.com/office/powerpoint/2010/main" val="170661052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Otros análisis</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Lectura</a:t>
            </a:r>
          </a:p>
        </p:txBody>
      </p:sp>
      <p:sp>
        <p:nvSpPr>
          <p:cNvPr id="7" name="5 Elipse">
            <a:extLst>
              <a:ext uri="{FF2B5EF4-FFF2-40B4-BE49-F238E27FC236}">
                <a16:creationId xmlns:a16="http://schemas.microsoft.com/office/drawing/2014/main" id="{8A43E504-09CC-4417-B071-ED15A5A0B3E3}"/>
              </a:ext>
            </a:extLst>
          </p:cNvPr>
          <p:cNvSpPr/>
          <p:nvPr/>
        </p:nvSpPr>
        <p:spPr>
          <a:xfrm>
            <a:off x="280241" y="5503605"/>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10" name="8 Rectángulo redondeado">
            <a:extLst>
              <a:ext uri="{FF2B5EF4-FFF2-40B4-BE49-F238E27FC236}">
                <a16:creationId xmlns:a16="http://schemas.microsoft.com/office/drawing/2014/main" id="{30E3E113-E0CC-412D-B0B6-171CB087649E}"/>
              </a:ext>
            </a:extLst>
          </p:cNvPr>
          <p:cNvSpPr/>
          <p:nvPr/>
        </p:nvSpPr>
        <p:spPr>
          <a:xfrm>
            <a:off x="2005798" y="5565055"/>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Conclusión</a:t>
            </a:r>
          </a:p>
        </p:txBody>
      </p:sp>
    </p:spTree>
    <p:extLst>
      <p:ext uri="{BB962C8B-B14F-4D97-AF65-F5344CB8AC3E}">
        <p14:creationId xmlns:p14="http://schemas.microsoft.com/office/powerpoint/2010/main" val="3707916021"/>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47E30-639C-44A3-929A-7E53F371BC86}"/>
              </a:ext>
            </a:extLst>
          </p:cNvPr>
          <p:cNvSpPr>
            <a:spLocks noGrp="1"/>
          </p:cNvSpPr>
          <p:nvPr>
            <p:ph idx="1"/>
          </p:nvPr>
        </p:nvSpPr>
        <p:spPr>
          <a:xfrm>
            <a:off x="148389" y="1280194"/>
            <a:ext cx="9708589" cy="5425406"/>
          </a:xfrm>
        </p:spPr>
        <p:txBody>
          <a:bodyPr>
            <a:normAutofit lnSpcReduction="10000"/>
          </a:bodyPr>
          <a:lstStyle/>
          <a:p>
            <a:pPr marL="0" indent="0" algn="just">
              <a:buNone/>
            </a:pPr>
            <a:r>
              <a:rPr lang="es-ES" dirty="0"/>
              <a:t>En la realización del DA, se suelen llevar a cabo los siguiente pasos:</a:t>
            </a:r>
          </a:p>
          <a:p>
            <a:pPr algn="just"/>
            <a:endParaRPr lang="es-ES" dirty="0"/>
          </a:p>
          <a:p>
            <a:pPr marL="457200" indent="-457200" algn="just">
              <a:buFont typeface="+mj-lt"/>
              <a:buAutoNum type="arabicPeriod"/>
            </a:pPr>
            <a:r>
              <a:rPr lang="es-ES" dirty="0"/>
              <a:t>Estadísticas descriptivas de las variables.</a:t>
            </a:r>
          </a:p>
          <a:p>
            <a:pPr marL="457200" indent="-457200" algn="just">
              <a:buFont typeface="+mj-lt"/>
              <a:buAutoNum type="arabicPeriod"/>
            </a:pPr>
            <a:r>
              <a:rPr lang="es-ES" dirty="0"/>
              <a:t>Análisis de los supuestos.</a:t>
            </a:r>
          </a:p>
          <a:p>
            <a:pPr marL="457200" indent="-457200" algn="just">
              <a:buFont typeface="+mj-lt"/>
              <a:buAutoNum type="arabicPeriod"/>
            </a:pPr>
            <a:r>
              <a:rPr lang="es-CR" dirty="0"/>
              <a:t>Partición de los datos</a:t>
            </a:r>
            <a:r>
              <a:rPr lang="es-ES" dirty="0"/>
              <a:t>.</a:t>
            </a:r>
          </a:p>
          <a:p>
            <a:pPr marL="457200" indent="-457200" algn="just">
              <a:buFont typeface="+mj-lt"/>
              <a:buAutoNum type="arabicPeriod"/>
            </a:pPr>
            <a:r>
              <a:rPr lang="es-CR" dirty="0"/>
              <a:t>Estimación de los modelos </a:t>
            </a:r>
            <a:r>
              <a:rPr lang="es-CR" dirty="0" err="1"/>
              <a:t>lda</a:t>
            </a:r>
            <a:r>
              <a:rPr lang="es-CR" dirty="0"/>
              <a:t> y </a:t>
            </a:r>
            <a:r>
              <a:rPr lang="es-CR" dirty="0" err="1"/>
              <a:t>qda</a:t>
            </a:r>
            <a:r>
              <a:rPr lang="es-ES" dirty="0"/>
              <a:t>.</a:t>
            </a:r>
          </a:p>
          <a:p>
            <a:pPr marL="457200" indent="-457200" algn="just">
              <a:buFont typeface="+mj-lt"/>
              <a:buAutoNum type="arabicPeriod"/>
            </a:pPr>
            <a:r>
              <a:rPr lang="es-CR" dirty="0"/>
              <a:t>Análisis reglas de discriminación</a:t>
            </a:r>
            <a:r>
              <a:rPr lang="es-ES" dirty="0"/>
              <a:t>.</a:t>
            </a:r>
          </a:p>
          <a:p>
            <a:pPr marL="457200" indent="-457200" algn="just">
              <a:buFont typeface="+mj-lt"/>
              <a:buAutoNum type="arabicPeriod"/>
            </a:pPr>
            <a:r>
              <a:rPr lang="es-CR" dirty="0"/>
              <a:t>Gráficos de partición y proyección</a:t>
            </a:r>
            <a:r>
              <a:rPr lang="es-ES" dirty="0"/>
              <a:t>.</a:t>
            </a:r>
          </a:p>
          <a:p>
            <a:pPr marL="457200" indent="-457200" algn="just">
              <a:buFont typeface="+mj-lt"/>
              <a:buAutoNum type="arabicPeriod"/>
            </a:pPr>
            <a:r>
              <a:rPr lang="es-CR" dirty="0"/>
              <a:t>Tablas de confusión.</a:t>
            </a:r>
          </a:p>
          <a:p>
            <a:pPr marL="457200" indent="-457200" algn="just">
              <a:buFont typeface="+mj-lt"/>
              <a:buAutoNum type="arabicPeriod"/>
            </a:pPr>
            <a:r>
              <a:rPr lang="es-CR" dirty="0"/>
              <a:t>Nuevos casos sin categoría de pertenencia.</a:t>
            </a:r>
          </a:p>
          <a:p>
            <a:endParaRPr lang="en-US" dirty="0"/>
          </a:p>
        </p:txBody>
      </p:sp>
      <p:sp>
        <p:nvSpPr>
          <p:cNvPr id="4" name="1 Título">
            <a:extLst>
              <a:ext uri="{FF2B5EF4-FFF2-40B4-BE49-F238E27FC236}">
                <a16:creationId xmlns:a16="http://schemas.microsoft.com/office/drawing/2014/main" id="{446DDBFA-AE1F-40E0-8B0D-E0B5296D49D1}"/>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Conclusión:  procedimiento del DA</a:t>
            </a:r>
          </a:p>
        </p:txBody>
      </p:sp>
      <p:pic>
        <p:nvPicPr>
          <p:cNvPr id="5" name="Picture 2" descr="Image result for analytic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6978" y="1577974"/>
            <a:ext cx="1887896" cy="18878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1427" t="11659" r="10246" b="10619"/>
          <a:stretch/>
        </p:blipFill>
        <p:spPr bwMode="auto">
          <a:xfrm>
            <a:off x="9800006" y="4334118"/>
            <a:ext cx="2001839" cy="1986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011082"/>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0786" y="1026436"/>
            <a:ext cx="11790582" cy="5212484"/>
          </a:xfrm>
        </p:spPr>
        <p:txBody>
          <a:bodyPr>
            <a:normAutofit/>
          </a:bodyPr>
          <a:lstStyle/>
          <a:p>
            <a:pPr algn="just"/>
            <a:r>
              <a:rPr lang="es-CR" sz="2400" dirty="0"/>
              <a:t>Estos representan observaciones que no son clasificadas en ninguna categoría, pero que poseen las observaciones o variables para poder ser asignados a alguna categoría de la variable de clasificación. Al trabajar con este tipo de análisis, es posible que una observación nueva pudiera poseer los valores cuantitativos, y no así un grupo de procedencia. La regla de decisión construida permite determinar el grupo de pertenencia de un nuevo grupo. Por ejemplo, en un nuevo crédito bancario, las características de las personas permiten clasificar si esté podrá ser acreedor de un préstamo.</a:t>
            </a:r>
          </a:p>
          <a:p>
            <a:pPr algn="just"/>
            <a:endParaRPr lang="es-CR" sz="2400" dirty="0"/>
          </a:p>
        </p:txBody>
      </p:sp>
      <p:sp>
        <p:nvSpPr>
          <p:cNvPr id="7" name="1 Título">
            <a:extLst>
              <a:ext uri="{FF2B5EF4-FFF2-40B4-BE49-F238E27FC236}">
                <a16:creationId xmlns:a16="http://schemas.microsoft.com/office/drawing/2014/main" id="{446DDBFA-AE1F-40E0-8B0D-E0B5296D49D1}"/>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Conclusión: ¿qué son los nuevos casos?</a:t>
            </a:r>
          </a:p>
        </p:txBody>
      </p:sp>
      <p:pic>
        <p:nvPicPr>
          <p:cNvPr id="21506" name="Picture 2" descr="Image result for classification new obser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718" y="3834062"/>
            <a:ext cx="3916014" cy="283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2596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5160" y="1289670"/>
            <a:ext cx="11369113" cy="5383845"/>
          </a:xfrm>
        </p:spPr>
        <p:txBody>
          <a:bodyPr>
            <a:normAutofit fontScale="92500" lnSpcReduction="20000"/>
          </a:bodyPr>
          <a:lstStyle/>
          <a:p>
            <a:pPr algn="just"/>
            <a:r>
              <a:rPr lang="es-CR" dirty="0"/>
              <a:t>Se pueden consultar los siguientes enlaces:</a:t>
            </a:r>
          </a:p>
          <a:p>
            <a:pPr algn="just"/>
            <a:endParaRPr lang="es-CR" dirty="0"/>
          </a:p>
          <a:p>
            <a:pPr marL="0" indent="0" algn="just">
              <a:buNone/>
            </a:pPr>
            <a:r>
              <a:rPr lang="es-CR" dirty="0">
                <a:hlinkClick r:id="rId2"/>
              </a:rPr>
              <a:t>https://rpubs.com/Joaquin_AR/233932</a:t>
            </a:r>
            <a:r>
              <a:rPr lang="es-CR" dirty="0"/>
              <a:t> </a:t>
            </a:r>
          </a:p>
          <a:p>
            <a:pPr marL="0" indent="0" algn="just">
              <a:buNone/>
            </a:pPr>
            <a:r>
              <a:rPr lang="es-CR" dirty="0">
                <a:hlinkClick r:id="rId3"/>
              </a:rPr>
              <a:t>https://rpubs.com/shpotes/277311</a:t>
            </a:r>
            <a:r>
              <a:rPr lang="es-CR" dirty="0"/>
              <a:t> </a:t>
            </a:r>
          </a:p>
          <a:p>
            <a:pPr marL="0" indent="0" algn="just">
              <a:buNone/>
            </a:pPr>
            <a:r>
              <a:rPr lang="es-CR" dirty="0">
                <a:hlinkClick r:id="rId4"/>
              </a:rPr>
              <a:t>https://www.ecured.cu/Analisis_discriminante_en_R</a:t>
            </a:r>
            <a:r>
              <a:rPr lang="es-CR" dirty="0"/>
              <a:t> </a:t>
            </a:r>
          </a:p>
          <a:p>
            <a:pPr marL="0" indent="0" algn="just">
              <a:buNone/>
            </a:pPr>
            <a:r>
              <a:rPr lang="es-CR" dirty="0">
                <a:hlinkClick r:id="rId5"/>
              </a:rPr>
              <a:t>http://halweb.uc3m.es/esp/Personal/personas/jmmarin/esp/DM/tema1dm.pdf</a:t>
            </a:r>
            <a:r>
              <a:rPr lang="es-CR" dirty="0"/>
              <a:t> </a:t>
            </a:r>
          </a:p>
          <a:p>
            <a:pPr marL="0" indent="0" algn="just">
              <a:buNone/>
            </a:pPr>
            <a:r>
              <a:rPr lang="es-CR" dirty="0">
                <a:hlinkClick r:id="rId6"/>
              </a:rPr>
              <a:t>https://www.statmethods.net/advstats/discriminant.html</a:t>
            </a:r>
            <a:r>
              <a:rPr lang="es-CR" dirty="0"/>
              <a:t> </a:t>
            </a:r>
          </a:p>
          <a:p>
            <a:pPr marL="0" indent="0" algn="just">
              <a:buNone/>
            </a:pPr>
            <a:r>
              <a:rPr lang="es-CR" dirty="0">
                <a:hlinkClick r:id="rId7"/>
              </a:rPr>
              <a:t>https://rpubs.com/Nolan/298913</a:t>
            </a:r>
            <a:r>
              <a:rPr lang="es-CR" dirty="0"/>
              <a:t> </a:t>
            </a:r>
          </a:p>
          <a:p>
            <a:pPr marL="0" indent="0" algn="just">
              <a:buNone/>
            </a:pPr>
            <a:r>
              <a:rPr lang="es-CR" dirty="0">
                <a:hlinkClick r:id="rId8"/>
              </a:rPr>
              <a:t>https://rpubs.com/ifn1411/LDA</a:t>
            </a:r>
            <a:r>
              <a:rPr lang="es-CR" dirty="0"/>
              <a:t> </a:t>
            </a:r>
          </a:p>
          <a:p>
            <a:pPr marL="0" indent="0" algn="just">
              <a:buNone/>
            </a:pPr>
            <a:r>
              <a:rPr lang="es-CR" dirty="0">
                <a:hlinkClick r:id="rId9"/>
              </a:rPr>
              <a:t>https://rstudio-pubsstatic.s3.amazonaws.com/35817_2552e05f1d4e4db8ba87b334101a43da.html</a:t>
            </a:r>
            <a:r>
              <a:rPr lang="es-CR" dirty="0"/>
              <a:t> </a:t>
            </a:r>
          </a:p>
          <a:p>
            <a:pPr marL="0" indent="0" algn="just">
              <a:buNone/>
            </a:pPr>
            <a:r>
              <a:rPr lang="es-CR" dirty="0">
                <a:hlinkClick r:id="rId10"/>
              </a:rPr>
              <a:t>https://github.com/avrilcoghlan/LittleBookofRMultivariateAnalysis/blob/master/src/multivariateanalysis.rst</a:t>
            </a:r>
            <a:r>
              <a:rPr lang="es-CR" dirty="0"/>
              <a:t> </a:t>
            </a:r>
          </a:p>
          <a:p>
            <a:pPr marL="0" indent="0" algn="just">
              <a:buNone/>
            </a:pPr>
            <a:endParaRPr lang="es-CR" dirty="0"/>
          </a:p>
        </p:txBody>
      </p:sp>
      <p:sp>
        <p:nvSpPr>
          <p:cNvPr id="5" name="Título 1"/>
          <p:cNvSpPr txBox="1">
            <a:spLocks/>
          </p:cNvSpPr>
          <p:nvPr/>
        </p:nvSpPr>
        <p:spPr>
          <a:xfrm>
            <a:off x="515983" y="156120"/>
            <a:ext cx="11164740" cy="766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Conclusión: material de consulta</a:t>
            </a:r>
            <a:endParaRPr lang="es-ES" dirty="0"/>
          </a:p>
        </p:txBody>
      </p:sp>
    </p:spTree>
    <p:extLst>
      <p:ext uri="{BB962C8B-B14F-4D97-AF65-F5344CB8AC3E}">
        <p14:creationId xmlns:p14="http://schemas.microsoft.com/office/powerpoint/2010/main" val="35927452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4780" y="1151856"/>
            <a:ext cx="11674642" cy="4351338"/>
          </a:xfrm>
        </p:spPr>
        <p:txBody>
          <a:bodyPr/>
          <a:lstStyle/>
          <a:p>
            <a:pPr marL="0" indent="0">
              <a:buNone/>
            </a:pPr>
            <a:r>
              <a:rPr lang="es-CR" dirty="0"/>
              <a:t>Si desean abordar aún más el DA, se recomiendan los siguientes libros:</a:t>
            </a:r>
          </a:p>
          <a:p>
            <a:pPr marL="0" indent="0">
              <a:buNone/>
            </a:pPr>
            <a:endParaRPr lang="es-CR" dirty="0"/>
          </a:p>
        </p:txBody>
      </p:sp>
      <p:sp>
        <p:nvSpPr>
          <p:cNvPr id="4" name="Título 1"/>
          <p:cNvSpPr txBox="1">
            <a:spLocks/>
          </p:cNvSpPr>
          <p:nvPr/>
        </p:nvSpPr>
        <p:spPr>
          <a:xfrm>
            <a:off x="515983" y="156120"/>
            <a:ext cx="11164740" cy="766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Conclusión: material de consulta</a:t>
            </a:r>
            <a:endParaRPr lang="es-ES" dirty="0"/>
          </a:p>
        </p:txBody>
      </p:sp>
      <p:pic>
        <p:nvPicPr>
          <p:cNvPr id="2253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532" y="2051467"/>
            <a:ext cx="2914650" cy="438150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discriminant analysis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328" y="1865730"/>
            <a:ext cx="2971800" cy="475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89740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76726" y="1264151"/>
            <a:ext cx="8851232" cy="5361238"/>
          </a:xfrm>
        </p:spPr>
        <p:txBody>
          <a:bodyPr>
            <a:normAutofit lnSpcReduction="10000"/>
          </a:bodyPr>
          <a:lstStyle/>
          <a:p>
            <a:pPr algn="just"/>
            <a:r>
              <a:rPr lang="es-ES" dirty="0"/>
              <a:t>Se presentó el análisis de discriminación como una primera alternativa a la familia de técnicas de separación.</a:t>
            </a:r>
          </a:p>
          <a:p>
            <a:pPr algn="just"/>
            <a:endParaRPr lang="es-ES" dirty="0"/>
          </a:p>
          <a:p>
            <a:pPr algn="just"/>
            <a:r>
              <a:rPr lang="es-ES" dirty="0"/>
              <a:t>El interés del DA se centra más en encontrar o separar a las observaciones pertenecientes a cierta categoría con tal de medir dicha faceta de discriminación y así poder generalizar el contexto de estudio.</a:t>
            </a:r>
          </a:p>
          <a:p>
            <a:pPr algn="just"/>
            <a:endParaRPr lang="es-ES" dirty="0"/>
          </a:p>
          <a:p>
            <a:pPr algn="just"/>
            <a:r>
              <a:rPr lang="es-ES" dirty="0"/>
              <a:t>Visto como una técnica de análisis supervisado, se recomienda es estudio de otros métodos de clasificación:</a:t>
            </a:r>
          </a:p>
          <a:p>
            <a:pPr algn="just"/>
            <a:endParaRPr lang="es-ES" dirty="0"/>
          </a:p>
          <a:p>
            <a:pPr algn="just"/>
            <a:r>
              <a:rPr lang="es-CR" dirty="0">
                <a:hlinkClick r:id="rId2"/>
              </a:rPr>
              <a:t>https://medium.com/@Mandysidana/machine-learning-types-of-classification-9497bd4f2e14</a:t>
            </a:r>
            <a:endParaRPr lang="es-ES" dirty="0"/>
          </a:p>
          <a:p>
            <a:endParaRPr lang="es-CR" dirty="0"/>
          </a:p>
        </p:txBody>
      </p:sp>
      <p:sp>
        <p:nvSpPr>
          <p:cNvPr id="4" name="1 Título">
            <a:extLst>
              <a:ext uri="{FF2B5EF4-FFF2-40B4-BE49-F238E27FC236}">
                <a16:creationId xmlns:a16="http://schemas.microsoft.com/office/drawing/2014/main" id="{446DDBFA-AE1F-40E0-8B0D-E0B5296D49D1}"/>
              </a:ext>
            </a:extLst>
          </p:cNvPr>
          <p:cNvSpPr txBox="1">
            <a:spLocks/>
          </p:cNvSpPr>
          <p:nvPr/>
        </p:nvSpPr>
        <p:spPr>
          <a:xfrm>
            <a:off x="0" y="53840"/>
            <a:ext cx="12192000" cy="714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Conclusión </a:t>
            </a:r>
          </a:p>
        </p:txBody>
      </p:sp>
      <p:pic>
        <p:nvPicPr>
          <p:cNvPr id="5" name="Picture 2" descr="Image result for analytic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2069" y="1321670"/>
            <a:ext cx="2193004" cy="16575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analytic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5351" y="3769512"/>
            <a:ext cx="2846439" cy="250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28817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2050" name="Picture 2" descr="Image result for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876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4494" y="1021497"/>
            <a:ext cx="9243241" cy="5657821"/>
          </a:xfrm>
        </p:spPr>
        <p:txBody>
          <a:bodyPr>
            <a:noAutofit/>
          </a:bodyPr>
          <a:lstStyle/>
          <a:p>
            <a:pPr marL="0" indent="0">
              <a:buNone/>
            </a:pPr>
            <a:r>
              <a:rPr lang="es-CR" sz="2400" dirty="0"/>
              <a:t>Algunos ejemplos en dónde se podría aplicar el análisis discriminante:</a:t>
            </a:r>
          </a:p>
          <a:p>
            <a:pPr marL="0" indent="0">
              <a:buNone/>
            </a:pPr>
            <a:endParaRPr lang="es-CR" sz="2400" b="1" u="sng" dirty="0"/>
          </a:p>
          <a:p>
            <a:pPr marL="0" indent="0">
              <a:buNone/>
            </a:pPr>
            <a:r>
              <a:rPr lang="es-CR" sz="2400" b="1" u="sng" dirty="0"/>
              <a:t>Medicina</a:t>
            </a:r>
            <a:endParaRPr lang="es-CR" sz="2400" dirty="0"/>
          </a:p>
          <a:p>
            <a:pPr algn="just"/>
            <a:r>
              <a:rPr lang="es-CR" sz="2400" dirty="0"/>
              <a:t>A partir de los síntomas presentados por el paciente, ¿podemos hacer un diagnóstico de su enfermedad?</a:t>
            </a:r>
          </a:p>
          <a:p>
            <a:pPr marL="0" indent="0">
              <a:buNone/>
            </a:pPr>
            <a:endParaRPr lang="es-CR" sz="2400" dirty="0"/>
          </a:p>
          <a:p>
            <a:pPr marL="0" indent="0">
              <a:buNone/>
            </a:pPr>
            <a:r>
              <a:rPr lang="es-CR" sz="2400" b="1" u="sng" dirty="0"/>
              <a:t>Finanzas</a:t>
            </a:r>
            <a:endParaRPr lang="es-ES" sz="2400" b="1" u="sng" dirty="0"/>
          </a:p>
          <a:p>
            <a:pPr marL="0" indent="0">
              <a:buNone/>
            </a:pPr>
            <a:endParaRPr lang="es-CR" sz="2400" dirty="0"/>
          </a:p>
          <a:p>
            <a:pPr algn="just"/>
            <a:r>
              <a:rPr lang="es-CR" sz="2400" dirty="0"/>
              <a:t>A partir de los balances de una empresa, ¿es posible estimar o determinar el estado financiero de la empresa?</a:t>
            </a:r>
          </a:p>
          <a:p>
            <a:pPr algn="just"/>
            <a:r>
              <a:rPr lang="es-CR" sz="2400" dirty="0"/>
              <a:t>En la solicitud de un préstamo, ¿se puede predecirse, en función de las características del cliente, el riesgo de morosidad (puntuación de crédito)?</a:t>
            </a:r>
            <a:endParaRPr lang="es-ES" sz="2400" dirty="0"/>
          </a:p>
        </p:txBody>
      </p:sp>
      <p:sp>
        <p:nvSpPr>
          <p:cNvPr id="6" name="Título 1">
            <a:extLst>
              <a:ext uri="{FF2B5EF4-FFF2-40B4-BE49-F238E27FC236}">
                <a16:creationId xmlns:a16="http://schemas.microsoft.com/office/drawing/2014/main" id="{C6E7720F-21D5-426C-867A-7AD32DB19C07}"/>
              </a:ext>
            </a:extLst>
          </p:cNvPr>
          <p:cNvSpPr>
            <a:spLocks noGrp="1"/>
          </p:cNvSpPr>
          <p:nvPr>
            <p:ph type="title"/>
          </p:nvPr>
        </p:nvSpPr>
        <p:spPr>
          <a:xfrm>
            <a:off x="632899" y="89995"/>
            <a:ext cx="10515600" cy="678978"/>
          </a:xfrm>
        </p:spPr>
        <p:txBody>
          <a:bodyPr>
            <a:normAutofit fontScale="90000"/>
          </a:bodyPr>
          <a:lstStyle/>
          <a:p>
            <a:pPr algn="ctr"/>
            <a:r>
              <a:rPr lang="es-CR" dirty="0"/>
              <a:t>Introducción</a:t>
            </a:r>
            <a:endParaRPr lang="es-ES" dirty="0"/>
          </a:p>
        </p:txBody>
      </p:sp>
      <p:pic>
        <p:nvPicPr>
          <p:cNvPr id="2050" name="Picture 2" descr="Image result for medicine icon"/>
          <p:cNvPicPr>
            <a:picLocks noChangeAspect="1" noChangeArrowheads="1"/>
          </p:cNvPicPr>
          <p:nvPr/>
        </p:nvPicPr>
        <p:blipFill rotWithShape="1">
          <a:blip r:embed="rId2">
            <a:extLst>
              <a:ext uri="{28A0092B-C50C-407E-A947-70E740481C1C}">
                <a14:useLocalDpi xmlns:a14="http://schemas.microsoft.com/office/drawing/2010/main" val="0"/>
              </a:ext>
            </a:extLst>
          </a:blip>
          <a:srcRect l="11514" t="5263" r="11842" b="4605"/>
          <a:stretch/>
        </p:blipFill>
        <p:spPr bwMode="auto">
          <a:xfrm>
            <a:off x="9881938" y="1251283"/>
            <a:ext cx="2037347" cy="2395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nanc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2306" y="4420382"/>
            <a:ext cx="2336609" cy="210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869682"/>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641" y="1079862"/>
            <a:ext cx="9035545" cy="5700395"/>
          </a:xfrm>
        </p:spPr>
        <p:txBody>
          <a:bodyPr>
            <a:normAutofit/>
          </a:bodyPr>
          <a:lstStyle/>
          <a:p>
            <a:pPr marL="0" indent="0">
              <a:buNone/>
            </a:pPr>
            <a:r>
              <a:rPr lang="es-CR" sz="2400" b="1" u="sng" dirty="0"/>
              <a:t>Petroleras</a:t>
            </a:r>
          </a:p>
          <a:p>
            <a:pPr marL="0" indent="0">
              <a:buNone/>
            </a:pPr>
            <a:endParaRPr lang="es-CR" sz="2400" b="1" u="sng" dirty="0"/>
          </a:p>
          <a:p>
            <a:pPr marL="0" indent="0" algn="just">
              <a:buNone/>
            </a:pPr>
            <a:r>
              <a:rPr lang="es-CR" sz="2400" dirty="0"/>
              <a:t>Dado el análisis de núcleos de una perforación, es posible suponer la existencia de una mancha de aceite?</a:t>
            </a:r>
            <a:endParaRPr lang="es-ES" sz="2400" dirty="0"/>
          </a:p>
          <a:p>
            <a:pPr marL="0" indent="0">
              <a:buNone/>
            </a:pPr>
            <a:endParaRPr lang="es-CR" sz="2400" dirty="0"/>
          </a:p>
          <a:p>
            <a:pPr marL="0" indent="0">
              <a:buNone/>
            </a:pPr>
            <a:r>
              <a:rPr lang="es-CR" sz="2400" b="1" u="sng" dirty="0"/>
              <a:t>Marketing</a:t>
            </a:r>
          </a:p>
          <a:p>
            <a:pPr marL="0" indent="0">
              <a:buNone/>
            </a:pPr>
            <a:endParaRPr lang="es-CR" sz="2400" dirty="0"/>
          </a:p>
          <a:p>
            <a:pPr marL="0" indent="0" algn="just">
              <a:buNone/>
            </a:pPr>
            <a:r>
              <a:rPr lang="es-CR" sz="2400" dirty="0"/>
              <a:t>Es posible, a partir de las características de un cliente, predecir su respuesta a una oferta de productos por correo?</a:t>
            </a:r>
          </a:p>
          <a:p>
            <a:pPr marL="0" indent="0" algn="just">
              <a:buNone/>
            </a:pPr>
            <a:endParaRPr lang="es-CR" sz="2400" dirty="0"/>
          </a:p>
          <a:p>
            <a:pPr marL="0" indent="0" algn="just">
              <a:buNone/>
            </a:pPr>
            <a:r>
              <a:rPr lang="es-ES" sz="2400" b="1" u="sng" dirty="0"/>
              <a:t>Educación</a:t>
            </a:r>
          </a:p>
          <a:p>
            <a:pPr marL="0" indent="0" algn="just">
              <a:buNone/>
            </a:pPr>
            <a:endParaRPr lang="es-ES" sz="2400" b="1" u="sng" dirty="0"/>
          </a:p>
          <a:p>
            <a:pPr marL="0" indent="0" algn="just">
              <a:buNone/>
            </a:pPr>
            <a:r>
              <a:rPr lang="es-ES" sz="2400" dirty="0"/>
              <a:t>A partir de un test de aptitud, ¿se puede recomendar a cierta carrera?</a:t>
            </a:r>
          </a:p>
        </p:txBody>
      </p:sp>
      <p:sp>
        <p:nvSpPr>
          <p:cNvPr id="6" name="Título 1">
            <a:extLst>
              <a:ext uri="{FF2B5EF4-FFF2-40B4-BE49-F238E27FC236}">
                <a16:creationId xmlns:a16="http://schemas.microsoft.com/office/drawing/2014/main" id="{4F5312FF-2D4D-46D2-95E6-830FF9A01FB6}"/>
              </a:ext>
            </a:extLst>
          </p:cNvPr>
          <p:cNvSpPr txBox="1">
            <a:spLocks/>
          </p:cNvSpPr>
          <p:nvPr/>
        </p:nvSpPr>
        <p:spPr>
          <a:xfrm>
            <a:off x="632899" y="89995"/>
            <a:ext cx="10515600" cy="67897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a:t>Introducción</a:t>
            </a:r>
            <a:endParaRPr lang="es-ES" dirty="0"/>
          </a:p>
        </p:txBody>
      </p:sp>
      <p:pic>
        <p:nvPicPr>
          <p:cNvPr id="3074" name="Picture 2" descr="Image result for oil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5423" y="1183464"/>
            <a:ext cx="2393136" cy="22495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rketi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227" y="4298238"/>
            <a:ext cx="2083528" cy="205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70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97277" y="1044103"/>
                <a:ext cx="12023387" cy="4351338"/>
              </a:xfrm>
            </p:spPr>
            <p:txBody>
              <a:bodyPr>
                <a:normAutofit/>
              </a:bodyPr>
              <a:lstStyle/>
              <a:p>
                <a:pPr marL="0" indent="0" algn="just">
                  <a:buNone/>
                </a:pPr>
                <a:r>
                  <a:rPr lang="es-CR" sz="2400" dirty="0"/>
                  <a:t>Por lo tanto, el Análisis Discriminante consiste en buscar nuevas variables (variables discriminantes), que separan lo mejor posible los grupos de proyección en las </a:t>
                </a:r>
                <a14:m>
                  <m:oMath xmlns:m="http://schemas.openxmlformats.org/officeDocument/2006/math">
                    <m:r>
                      <a:rPr lang="es-CR" sz="2400" i="1" dirty="0" smtClean="0">
                        <a:latin typeface="Cambria Math" panose="02040503050406030204" pitchFamily="18" charset="0"/>
                      </a:rPr>
                      <m:t>𝑘</m:t>
                    </m:r>
                  </m:oMath>
                </a14:m>
                <a:r>
                  <a:rPr lang="es-CR" sz="2400" dirty="0"/>
                  <a:t> variables, de las </a:t>
                </a:r>
                <a14:m>
                  <m:oMath xmlns:m="http://schemas.openxmlformats.org/officeDocument/2006/math">
                    <m:r>
                      <a:rPr lang="es-CR" sz="2400" i="1" dirty="0" smtClean="0">
                        <a:latin typeface="Cambria Math" panose="02040503050406030204" pitchFamily="18" charset="0"/>
                      </a:rPr>
                      <m:t>𝑛</m:t>
                    </m:r>
                  </m:oMath>
                </a14:m>
                <a:r>
                  <a:rPr lang="es-CR" sz="2400" dirty="0"/>
                  <a:t> observaciones, para poder predecir nuevas observaciones </a:t>
                </a:r>
                <a14:m>
                  <m:oMath xmlns:m="http://schemas.openxmlformats.org/officeDocument/2006/math">
                    <m:r>
                      <a:rPr lang="es-CR" sz="2400" i="1" dirty="0" smtClean="0">
                        <a:latin typeface="Cambria Math" panose="02040503050406030204" pitchFamily="18" charset="0"/>
                      </a:rPr>
                      <m:t>𝑖</m:t>
                    </m:r>
                  </m:oMath>
                </a14:m>
                <a:r>
                  <a:rPr lang="es-CR" sz="2400" dirty="0"/>
                  <a:t>.</a:t>
                </a:r>
              </a:p>
              <a:p>
                <a:pPr algn="just"/>
                <a:endParaRPr lang="es-CR" sz="2400" dirty="0"/>
              </a:p>
              <a:p>
                <a:pPr marL="0" indent="0" algn="just">
                  <a:buNone/>
                </a:pP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97277" y="1044103"/>
                <a:ext cx="12023387" cy="4351338"/>
              </a:xfrm>
              <a:blipFill>
                <a:blip r:embed="rId2"/>
                <a:stretch>
                  <a:fillRect l="-811" t="-1961" r="-761"/>
                </a:stretch>
              </a:blipFill>
            </p:spPr>
            <p:txBody>
              <a:bodyPr/>
              <a:lstStyle/>
              <a:p>
                <a:r>
                  <a:rPr lang="en-US">
                    <a:noFill/>
                  </a:rPr>
                  <a:t> </a:t>
                </a:r>
              </a:p>
            </p:txBody>
          </p:sp>
        </mc:Fallback>
      </mc:AlternateContent>
      <p:pic>
        <p:nvPicPr>
          <p:cNvPr id="4" name="Imagen 3"/>
          <p:cNvPicPr>
            <a:picLocks noChangeAspect="1"/>
          </p:cNvPicPr>
          <p:nvPr/>
        </p:nvPicPr>
        <p:blipFill>
          <a:blip r:embed="rId3"/>
          <a:stretch>
            <a:fillRect/>
          </a:stretch>
        </p:blipFill>
        <p:spPr>
          <a:xfrm>
            <a:off x="320842" y="2782111"/>
            <a:ext cx="6688573" cy="3741775"/>
          </a:xfrm>
          <a:prstGeom prst="rect">
            <a:avLst/>
          </a:prstGeom>
        </p:spPr>
      </p:pic>
      <p:sp>
        <p:nvSpPr>
          <p:cNvPr id="5" name="Rectángulo redondeado 4"/>
          <p:cNvSpPr/>
          <p:nvPr/>
        </p:nvSpPr>
        <p:spPr>
          <a:xfrm>
            <a:off x="7780422" y="2782111"/>
            <a:ext cx="4090737" cy="1411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eje 1 posee un buen poder de discriminación</a:t>
            </a:r>
            <a:endParaRPr lang="es-ES" dirty="0"/>
          </a:p>
        </p:txBody>
      </p:sp>
      <p:sp>
        <p:nvSpPr>
          <p:cNvPr id="6" name="Rectángulo redondeado 5"/>
          <p:cNvSpPr/>
          <p:nvPr/>
        </p:nvSpPr>
        <p:spPr>
          <a:xfrm>
            <a:off x="7780422" y="4964718"/>
            <a:ext cx="4090737" cy="1411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El eje 2 no permite separar según su proyección a los dos grupos</a:t>
            </a:r>
            <a:endParaRPr lang="es-ES" dirty="0"/>
          </a:p>
        </p:txBody>
      </p:sp>
      <p:sp>
        <p:nvSpPr>
          <p:cNvPr id="9" name="Título 1">
            <a:extLst>
              <a:ext uri="{FF2B5EF4-FFF2-40B4-BE49-F238E27FC236}">
                <a16:creationId xmlns:a16="http://schemas.microsoft.com/office/drawing/2014/main" id="{E41971E8-90BE-4484-8F83-785694FB0DD4}"/>
              </a:ext>
            </a:extLst>
          </p:cNvPr>
          <p:cNvSpPr>
            <a:spLocks noGrp="1"/>
          </p:cNvSpPr>
          <p:nvPr>
            <p:ph type="title"/>
          </p:nvPr>
        </p:nvSpPr>
        <p:spPr>
          <a:xfrm>
            <a:off x="632899" y="89995"/>
            <a:ext cx="10515600" cy="678978"/>
          </a:xfrm>
        </p:spPr>
        <p:txBody>
          <a:bodyPr>
            <a:normAutofit fontScale="90000"/>
          </a:bodyPr>
          <a:lstStyle/>
          <a:p>
            <a:pPr algn="ctr"/>
            <a:r>
              <a:rPr lang="es-CR" dirty="0"/>
              <a:t>Introducción</a:t>
            </a:r>
            <a:endParaRPr lang="es-ES" dirty="0"/>
          </a:p>
        </p:txBody>
      </p:sp>
    </p:spTree>
    <p:extLst>
      <p:ext uri="{BB962C8B-B14F-4D97-AF65-F5344CB8AC3E}">
        <p14:creationId xmlns:p14="http://schemas.microsoft.com/office/powerpoint/2010/main" val="313561454"/>
      </p:ext>
    </p:extLst>
  </p:cSld>
  <p:clrMapOvr>
    <a:masterClrMapping/>
  </p:clrMapOvr>
  <p:transition spd="slow">
    <p:pull/>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2059</TotalTime>
  <Words>5191</Words>
  <Application>Microsoft Office PowerPoint</Application>
  <PresentationFormat>Panorámica</PresentationFormat>
  <Paragraphs>435</Paragraphs>
  <Slides>69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69</vt:i4>
      </vt:variant>
    </vt:vector>
  </HeadingPairs>
  <TitlesOfParts>
    <vt:vector size="74" baseType="lpstr">
      <vt:lpstr>Arial</vt:lpstr>
      <vt:lpstr>Calibri</vt:lpstr>
      <vt:lpstr>Calibri Light</vt:lpstr>
      <vt:lpstr>Cambria Math</vt:lpstr>
      <vt:lpstr>Tema de Office</vt:lpstr>
      <vt:lpstr>Análisis discriminante</vt:lpstr>
      <vt:lpstr>Índice</vt:lpstr>
      <vt:lpstr>Índice</vt:lpstr>
      <vt:lpstr>Índice</vt:lpstr>
      <vt:lpstr>Introducción</vt:lpstr>
      <vt:lpstr>Introducción</vt:lpstr>
      <vt:lpstr>Introducción</vt:lpstr>
      <vt:lpstr>Presentación de PowerPoint</vt:lpstr>
      <vt:lpstr>Introducción</vt:lpstr>
      <vt:lpstr>Índice</vt:lpstr>
      <vt:lpstr>Índice</vt:lpstr>
      <vt:lpstr>La clasificación</vt:lpstr>
      <vt:lpstr>La clasificación: variables</vt:lpstr>
      <vt:lpstr>La clasificación: objetivo</vt:lpstr>
      <vt:lpstr>La clasificación: técnicas de clasificación</vt:lpstr>
      <vt:lpstr>Índice</vt:lpstr>
      <vt:lpstr>Índice</vt:lpstr>
      <vt:lpstr>Análisis Discriminante lineal: fundamento</vt:lpstr>
      <vt:lpstr>Análisis Discriminante lineal: fundamento</vt:lpstr>
      <vt:lpstr>Análisis Discriminante lineal: teorema de Bayes</vt:lpstr>
      <vt:lpstr>Análisis Discriminante lineal: teorema de Bayes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Restricciones del LDA</vt:lpstr>
      <vt:lpstr>Modelo matemático</vt:lpstr>
      <vt:lpstr>Modelo matemático</vt:lpstr>
      <vt:lpstr>Modelo matemático</vt:lpstr>
      <vt:lpstr>Extracción de las funciones discriminantes</vt:lpstr>
      <vt:lpstr>Extracción de las funciones discriminantes</vt:lpstr>
      <vt:lpstr>Extracción de las funciones discriminantes</vt:lpstr>
      <vt:lpstr>Índice</vt:lpstr>
      <vt:lpstr>Índice</vt:lpstr>
      <vt:lpstr>Presentación de PowerPoint</vt:lpstr>
      <vt:lpstr>Presentación de PowerPoint</vt:lpstr>
      <vt:lpstr>Presentación de PowerPoint</vt:lpstr>
      <vt:lpstr>Índice</vt:lpstr>
      <vt:lpstr>Presentación de PowerPoint</vt:lpstr>
      <vt:lpstr>Índice</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discriminante</dc:title>
  <dc:creator>Oscar</dc:creator>
  <cp:lastModifiedBy>Oscar Centeno Mora</cp:lastModifiedBy>
  <cp:revision>104</cp:revision>
  <dcterms:created xsi:type="dcterms:W3CDTF">2017-05-08T19:30:14Z</dcterms:created>
  <dcterms:modified xsi:type="dcterms:W3CDTF">2020-08-24T16:01:41Z</dcterms:modified>
</cp:coreProperties>
</file>